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 id="2147484590" r:id="rId5"/>
  </p:sldMasterIdLst>
  <p:notesMasterIdLst>
    <p:notesMasterId r:id="rId23"/>
  </p:notesMasterIdLst>
  <p:handoutMasterIdLst>
    <p:handoutMasterId r:id="rId24"/>
  </p:handoutMasterIdLst>
  <p:sldIdLst>
    <p:sldId id="286" r:id="rId6"/>
    <p:sldId id="287" r:id="rId7"/>
    <p:sldId id="259" r:id="rId8"/>
    <p:sldId id="258" r:id="rId9"/>
    <p:sldId id="260" r:id="rId10"/>
    <p:sldId id="262" r:id="rId11"/>
    <p:sldId id="261" r:id="rId12"/>
    <p:sldId id="265" r:id="rId13"/>
    <p:sldId id="264" r:id="rId14"/>
    <p:sldId id="269" r:id="rId15"/>
    <p:sldId id="268" r:id="rId16"/>
    <p:sldId id="270" r:id="rId17"/>
    <p:sldId id="290" r:id="rId18"/>
    <p:sldId id="285" r:id="rId19"/>
    <p:sldId id="267" r:id="rId20"/>
    <p:sldId id="289" r:id="rId21"/>
    <p:sldId id="266" r:id="rId22"/>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700">
          <p15:clr>
            <a:srgbClr val="A4A3A4"/>
          </p15:clr>
        </p15:guide>
        <p15:guide id="3" orient="horz" pos="454">
          <p15:clr>
            <a:srgbClr val="A4A3A4"/>
          </p15:clr>
        </p15:guide>
        <p15:guide id="4" pos="2880">
          <p15:clr>
            <a:srgbClr val="A4A3A4"/>
          </p15:clr>
        </p15:guide>
        <p15:guide id="5" pos="346">
          <p15:clr>
            <a:srgbClr val="A4A3A4"/>
          </p15:clr>
        </p15:guide>
        <p15:guide id="6" pos="576">
          <p15:clr>
            <a:srgbClr val="A4A3A4"/>
          </p15:clr>
        </p15:guide>
        <p15:guide id="7" pos="5587">
          <p15:clr>
            <a:srgbClr val="A4A3A4"/>
          </p15:clr>
        </p15:guide>
        <p15:guide id="8" pos="1613">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Zuckerman" initials="MZ" lastIdx="3" clrIdx="0">
    <p:extLst/>
  </p:cmAuthor>
  <p:cmAuthor id="2" name="Microsoft Office User" initials="MOU" lastIdx="1"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7F00"/>
    <a:srgbClr val="114C43"/>
    <a:srgbClr val="0E2874"/>
    <a:srgbClr val="011D6C"/>
    <a:srgbClr val="409171"/>
    <a:srgbClr val="061668"/>
    <a:srgbClr val="CB333B"/>
    <a:srgbClr val="727274"/>
    <a:srgbClr val="63B487"/>
    <a:srgbClr val="35A3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53" autoAdjust="0"/>
    <p:restoredTop sz="84621" autoAdjust="0"/>
  </p:normalViewPr>
  <p:slideViewPr>
    <p:cSldViewPr snapToGrid="0">
      <p:cViewPr>
        <p:scale>
          <a:sx n="141" d="100"/>
          <a:sy n="141" d="100"/>
        </p:scale>
        <p:origin x="168" y="-272"/>
      </p:cViewPr>
      <p:guideLst>
        <p:guide orient="horz" pos="1620"/>
        <p:guide orient="horz" pos="700"/>
        <p:guide orient="horz" pos="454"/>
        <p:guide pos="2880"/>
        <p:guide pos="346"/>
        <p:guide pos="576"/>
        <p:guide pos="5587"/>
        <p:guide pos="1613"/>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723CD1-C686-DF4C-9D8E-8B0AC40444C6}" type="doc">
      <dgm:prSet loTypeId="urn:microsoft.com/office/officeart/2005/8/layout/bProcess3" loCatId="" qsTypeId="urn:microsoft.com/office/officeart/2005/8/quickstyle/simple1" qsCatId="simple" csTypeId="urn:microsoft.com/office/officeart/2005/8/colors/accent6_1" csCatId="accent6" phldr="1"/>
      <dgm:spPr/>
      <dgm:t>
        <a:bodyPr/>
        <a:lstStyle/>
        <a:p>
          <a:endParaRPr lang="en-US"/>
        </a:p>
      </dgm:t>
    </dgm:pt>
    <dgm:pt modelId="{32A44D45-027B-0648-B4A6-AEFC7803AEFA}">
      <dgm:prSet phldrT="[Text]" custT="1"/>
      <dgm:spPr>
        <a:xfrm>
          <a:off x="6880" y="476430"/>
          <a:ext cx="1581687" cy="9490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lgn="l">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t      HR BP Glucose   ....  Temp</a:t>
          </a:r>
        </a:p>
        <a:p>
          <a:pPr algn="l">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0.5   98   9       80                37</a:t>
          </a:r>
        </a:p>
        <a:p>
          <a:pPr algn="l">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2.1   60   8       95.               32   </a:t>
          </a:r>
        </a:p>
        <a:p>
          <a:pPr algn="l">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        .      .         .         ....    40</a:t>
          </a:r>
        </a:p>
        <a:p>
          <a:pPr algn="l">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48     75  7       78.               43</a:t>
          </a:r>
        </a:p>
      </dgm:t>
    </dgm:pt>
    <dgm:pt modelId="{A75DFF8F-E2FF-0145-A3B3-BF94FF4F3256}" type="parTrans" cxnId="{91C961D1-EF2C-FB40-8A87-EFB17FBF49EE}">
      <dgm:prSet/>
      <dgm:spPr/>
      <dgm:t>
        <a:bodyPr/>
        <a:lstStyle/>
        <a:p>
          <a:endParaRPr lang="en-US"/>
        </a:p>
      </dgm:t>
    </dgm:pt>
    <dgm:pt modelId="{79D029B0-3BFF-8941-9CA2-A354DC1DCC94}" type="sibTrans" cxnId="{91C961D1-EF2C-FB40-8A87-EFB17FBF49EE}">
      <dgm:prSet>
        <dgm:style>
          <a:lnRef idx="2">
            <a:schemeClr val="accent2"/>
          </a:lnRef>
          <a:fillRef idx="0">
            <a:schemeClr val="accent2"/>
          </a:fillRef>
          <a:effectRef idx="1">
            <a:schemeClr val="accent2"/>
          </a:effectRef>
          <a:fontRef idx="minor">
            <a:schemeClr val="tx1"/>
          </a:fontRef>
        </dgm:style>
      </dgm:prSet>
      <dgm:spPr>
        <a:xfrm>
          <a:off x="1586768" y="905216"/>
          <a:ext cx="366798" cy="91440"/>
        </a:xfrm>
        <a:custGeom>
          <a:avLst/>
          <a:gdLst/>
          <a:ahLst/>
          <a:cxnLst/>
          <a:rect l="0" t="0" r="0" b="0"/>
          <a:pathLst>
            <a:path>
              <a:moveTo>
                <a:pt x="0" y="45720"/>
              </a:moveTo>
              <a:lnTo>
                <a:pt x="200499" y="45720"/>
              </a:lnTo>
              <a:lnTo>
                <a:pt x="200499" y="81440"/>
              </a:lnTo>
              <a:lnTo>
                <a:pt x="366798" y="81440"/>
              </a:lnTo>
            </a:path>
          </a:pathLst>
        </a:custGeom>
        <a:noFill/>
        <a:ln w="12700"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979AF355-98F7-2F4D-A3BD-18C93A22C9D2}">
      <dgm:prSet phldrT="[Text]" custT="1"/>
      <dgm:spPr>
        <a:xfrm>
          <a:off x="1985967" y="512150"/>
          <a:ext cx="1581687" cy="9490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lgn="ctr">
            <a:buNone/>
          </a:pPr>
          <a:r>
            <a:rPr lang="en-US" sz="700" b="1" dirty="0">
              <a:solidFill>
                <a:sysClr val="windowText" lastClr="000000">
                  <a:hueOff val="0"/>
                  <a:satOff val="0"/>
                  <a:lumOff val="0"/>
                  <a:alphaOff val="0"/>
                </a:sysClr>
              </a:solidFill>
              <a:latin typeface="Century" panose="02040604050505020304" pitchFamily="18" charset="0"/>
              <a:ea typeface="+mn-ea"/>
              <a:cs typeface="+mn-cs"/>
            </a:rPr>
            <a:t>             HR          BP      ...    Temp</a:t>
          </a:r>
        </a:p>
        <a:p>
          <a:pPr algn="l">
            <a:buNone/>
          </a:pPr>
          <a:r>
            <a:rPr lang="en-US" sz="600" b="1" dirty="0">
              <a:solidFill>
                <a:sysClr val="windowText" lastClr="000000">
                  <a:hueOff val="0"/>
                  <a:satOff val="0"/>
                  <a:lumOff val="0"/>
                  <a:alphaOff val="0"/>
                </a:sysClr>
              </a:solidFill>
              <a:latin typeface="Calibri" panose="020F0502020204030204"/>
              <a:ea typeface="+mn-ea"/>
              <a:cs typeface="+mn-cs"/>
            </a:rPr>
            <a:t>Window1</a:t>
          </a:r>
          <a:r>
            <a:rPr lang="en-US" sz="700" b="1" dirty="0">
              <a:solidFill>
                <a:sysClr val="windowText" lastClr="000000">
                  <a:hueOff val="0"/>
                  <a:satOff val="0"/>
                  <a:lumOff val="0"/>
                  <a:alphaOff val="0"/>
                </a:sysClr>
              </a:solidFill>
              <a:latin typeface="Century" panose="02040604050505020304" pitchFamily="18" charset="0"/>
              <a:ea typeface="+mn-ea"/>
              <a:cs typeface="+mn-cs"/>
            </a:rPr>
            <a:t>  82.4         8.4      ...     35.4</a:t>
          </a:r>
        </a:p>
        <a:p>
          <a:pPr algn="l">
            <a:buNone/>
          </a:pPr>
          <a:r>
            <a:rPr lang="en-US" sz="600" b="1" dirty="0">
              <a:solidFill>
                <a:sysClr val="windowText" lastClr="000000">
                  <a:hueOff val="0"/>
                  <a:satOff val="0"/>
                  <a:lumOff val="0"/>
                  <a:alphaOff val="0"/>
                </a:sysClr>
              </a:solidFill>
              <a:latin typeface="Calibri" panose="020F0502020204030204"/>
              <a:ea typeface="+mn-ea"/>
              <a:cs typeface="+mn-cs"/>
            </a:rPr>
            <a:t>Window2</a:t>
          </a:r>
          <a:r>
            <a:rPr lang="en-US" sz="700" b="1" dirty="0">
              <a:solidFill>
                <a:sysClr val="windowText" lastClr="000000">
                  <a:hueOff val="0"/>
                  <a:satOff val="0"/>
                  <a:lumOff val="0"/>
                  <a:alphaOff val="0"/>
                </a:sysClr>
              </a:solidFill>
              <a:latin typeface="Calibri" panose="020F0502020204030204"/>
              <a:ea typeface="+mn-ea"/>
              <a:cs typeface="+mn-cs"/>
            </a:rPr>
            <a:t>   </a:t>
          </a:r>
          <a:r>
            <a:rPr lang="en-US" sz="700" b="1" dirty="0">
              <a:solidFill>
                <a:sysClr val="windowText" lastClr="000000">
                  <a:hueOff val="0"/>
                  <a:satOff val="0"/>
                  <a:lumOff val="0"/>
                  <a:alphaOff val="0"/>
                </a:sysClr>
              </a:solidFill>
              <a:latin typeface="Century" panose="02040604050505020304" pitchFamily="18" charset="0"/>
              <a:ea typeface="+mn-ea"/>
              <a:cs typeface="+mn-cs"/>
            </a:rPr>
            <a:t>88.3        7.9       ...     38.6</a:t>
          </a:r>
        </a:p>
        <a:p>
          <a:pPr algn="l">
            <a:buNone/>
          </a:pPr>
          <a:r>
            <a:rPr lang="en-US" sz="700" b="1" dirty="0">
              <a:solidFill>
                <a:sysClr val="windowText" lastClr="000000">
                  <a:hueOff val="0"/>
                  <a:satOff val="0"/>
                  <a:lumOff val="0"/>
                  <a:alphaOff val="0"/>
                </a:sysClr>
              </a:solidFill>
              <a:latin typeface="Century" panose="02040604050505020304" pitchFamily="18" charset="0"/>
              <a:ea typeface="+mn-ea"/>
              <a:cs typeface="+mn-cs"/>
            </a:rPr>
            <a:t>   .             .             .         ...        .         </a:t>
          </a:r>
        </a:p>
        <a:p>
          <a:pPr algn="l">
            <a:buNone/>
          </a:pPr>
          <a:r>
            <a:rPr lang="en-US" sz="600" b="1" dirty="0">
              <a:solidFill>
                <a:sysClr val="windowText" lastClr="000000">
                  <a:hueOff val="0"/>
                  <a:satOff val="0"/>
                  <a:lumOff val="0"/>
                  <a:alphaOff val="0"/>
                </a:sysClr>
              </a:solidFill>
              <a:latin typeface="Century" panose="02040604050505020304" pitchFamily="18" charset="0"/>
              <a:ea typeface="+mn-ea"/>
              <a:cs typeface="+mn-cs"/>
            </a:rPr>
            <a:t>window6</a:t>
          </a:r>
          <a:r>
            <a:rPr lang="en-US" sz="500" b="1" dirty="0">
              <a:solidFill>
                <a:sysClr val="windowText" lastClr="000000">
                  <a:hueOff val="0"/>
                  <a:satOff val="0"/>
                  <a:lumOff val="0"/>
                  <a:alphaOff val="0"/>
                </a:sysClr>
              </a:solidFill>
              <a:latin typeface="Century" panose="02040604050505020304" pitchFamily="18" charset="0"/>
              <a:ea typeface="+mn-ea"/>
              <a:cs typeface="+mn-cs"/>
            </a:rPr>
            <a:t> </a:t>
          </a:r>
          <a:r>
            <a:rPr lang="en-US" sz="700" b="1" dirty="0">
              <a:solidFill>
                <a:sysClr val="windowText" lastClr="000000">
                  <a:hueOff val="0"/>
                  <a:satOff val="0"/>
                  <a:lumOff val="0"/>
                  <a:alphaOff val="0"/>
                </a:sysClr>
              </a:solidFill>
              <a:latin typeface="Century" panose="02040604050505020304" pitchFamily="18" charset="0"/>
              <a:ea typeface="+mn-ea"/>
              <a:cs typeface="+mn-cs"/>
            </a:rPr>
            <a:t> 105.7       6.5      ...     39.5</a:t>
          </a:r>
        </a:p>
        <a:p>
          <a:pPr algn="ctr">
            <a:buNone/>
          </a:pPr>
          <a:endParaRPr lang="en-US" sz="700" b="1" dirty="0">
            <a:solidFill>
              <a:sysClr val="windowText" lastClr="000000">
                <a:hueOff val="0"/>
                <a:satOff val="0"/>
                <a:lumOff val="0"/>
                <a:alphaOff val="0"/>
              </a:sysClr>
            </a:solidFill>
            <a:latin typeface="Century" panose="02040604050505020304" pitchFamily="18" charset="0"/>
            <a:ea typeface="+mn-ea"/>
            <a:cs typeface="+mn-cs"/>
          </a:endParaRPr>
        </a:p>
      </dgm:t>
    </dgm:pt>
    <dgm:pt modelId="{D55F9624-7605-A142-B56F-27DB6EF08C6A}" type="parTrans" cxnId="{8748134D-5CED-EB48-9BD9-C572443E1BAA}">
      <dgm:prSet/>
      <dgm:spPr/>
      <dgm:t>
        <a:bodyPr/>
        <a:lstStyle/>
        <a:p>
          <a:endParaRPr lang="en-US"/>
        </a:p>
      </dgm:t>
    </dgm:pt>
    <dgm:pt modelId="{AE44FFBC-5A5D-E846-B41B-73F231C2EC9E}" type="sibTrans" cxnId="{8748134D-5CED-EB48-9BD9-C572443E1BAA}">
      <dgm:prSet>
        <dgm:style>
          <a:lnRef idx="2">
            <a:schemeClr val="accent2"/>
          </a:lnRef>
          <a:fillRef idx="0">
            <a:schemeClr val="accent2"/>
          </a:fillRef>
          <a:effectRef idx="1">
            <a:schemeClr val="accent2"/>
          </a:effectRef>
          <a:fontRef idx="minor">
            <a:schemeClr val="tx1"/>
          </a:fontRef>
        </dgm:style>
      </dgm:prSet>
      <dgm:spPr>
        <a:xfrm>
          <a:off x="3565854" y="898079"/>
          <a:ext cx="306457" cy="91440"/>
        </a:xfrm>
        <a:custGeom>
          <a:avLst/>
          <a:gdLst/>
          <a:ahLst/>
          <a:cxnLst/>
          <a:rect l="0" t="0" r="0" b="0"/>
          <a:pathLst>
            <a:path>
              <a:moveTo>
                <a:pt x="0" y="88577"/>
              </a:moveTo>
              <a:lnTo>
                <a:pt x="170328" y="88577"/>
              </a:lnTo>
              <a:lnTo>
                <a:pt x="170328" y="45720"/>
              </a:lnTo>
              <a:lnTo>
                <a:pt x="306457" y="45720"/>
              </a:lnTo>
            </a:path>
          </a:pathLst>
        </a:custGeom>
        <a:noFill/>
        <a:ln w="12700"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08C3A61B-3841-804E-B7A1-518CBF98E5B2}">
      <dgm:prSet phldrT="[Text]"/>
      <dgm:spPr>
        <a:xfrm>
          <a:off x="3904712" y="469293"/>
          <a:ext cx="1581687" cy="9490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buNone/>
          </a:pPr>
          <a:r>
            <a:rPr lang="en-US" dirty="0">
              <a:solidFill>
                <a:sysClr val="windowText" lastClr="000000">
                  <a:hueOff val="0"/>
                  <a:satOff val="0"/>
                  <a:lumOff val="0"/>
                  <a:alphaOff val="0"/>
                </a:sysClr>
              </a:solidFill>
              <a:latin typeface="Century" panose="02040604050505020304" pitchFamily="18" charset="0"/>
              <a:ea typeface="+mn-ea"/>
              <a:cs typeface="+mn-cs"/>
            </a:rPr>
            <a:t>HMM Model</a:t>
          </a:r>
        </a:p>
      </dgm:t>
    </dgm:pt>
    <dgm:pt modelId="{F0E03754-10D3-EC46-8C37-BC8BF2FDF9EA}" type="parTrans" cxnId="{89F77D95-A103-9340-BC7F-8EFF10A338B2}">
      <dgm:prSet/>
      <dgm:spPr/>
      <dgm:t>
        <a:bodyPr/>
        <a:lstStyle/>
        <a:p>
          <a:endParaRPr lang="en-US"/>
        </a:p>
      </dgm:t>
    </dgm:pt>
    <dgm:pt modelId="{CB6F3BE5-7DB7-3A43-BC27-22427DF93C28}" type="sibTrans" cxnId="{89F77D95-A103-9340-BC7F-8EFF10A338B2}">
      <dgm:prSet>
        <dgm:style>
          <a:lnRef idx="2">
            <a:schemeClr val="accent2"/>
          </a:lnRef>
          <a:fillRef idx="0">
            <a:schemeClr val="accent2"/>
          </a:fillRef>
          <a:effectRef idx="1">
            <a:schemeClr val="accent2"/>
          </a:effectRef>
          <a:fontRef idx="minor">
            <a:schemeClr val="tx1"/>
          </a:fontRef>
        </dgm:style>
      </dgm:prSet>
      <dgm:spPr>
        <a:xfrm>
          <a:off x="1016028" y="1416505"/>
          <a:ext cx="3679527" cy="333188"/>
        </a:xfrm>
        <a:custGeom>
          <a:avLst/>
          <a:gdLst/>
          <a:ahLst/>
          <a:cxnLst/>
          <a:rect l="0" t="0" r="0" b="0"/>
          <a:pathLst>
            <a:path>
              <a:moveTo>
                <a:pt x="3679527" y="0"/>
              </a:moveTo>
              <a:lnTo>
                <a:pt x="3679527" y="183694"/>
              </a:lnTo>
              <a:lnTo>
                <a:pt x="0" y="183694"/>
              </a:lnTo>
              <a:lnTo>
                <a:pt x="0" y="333188"/>
              </a:lnTo>
            </a:path>
          </a:pathLst>
        </a:custGeom>
        <a:noFill/>
        <a:ln w="12700"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894A63F9-2BD9-9F48-8FB8-B6248BF335E4}">
      <dgm:prSet phldrT="[Text]"/>
      <dgm:spPr>
        <a:xfrm>
          <a:off x="6880" y="1782094"/>
          <a:ext cx="2018296" cy="9490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buNone/>
          </a:pPr>
          <a:r>
            <a:rPr lang="en-US">
              <a:solidFill>
                <a:sysClr val="windowText" lastClr="000000">
                  <a:hueOff val="0"/>
                  <a:satOff val="0"/>
                  <a:lumOff val="0"/>
                  <a:alphaOff val="0"/>
                </a:sysClr>
              </a:solidFill>
              <a:latin typeface="Calibri" panose="020F0502020204030204"/>
              <a:ea typeface="+mn-ea"/>
              <a:cs typeface="+mn-cs"/>
            </a:rPr>
            <a:t>5 5 4 2 3 3 </a:t>
          </a:r>
        </a:p>
      </dgm:t>
    </dgm:pt>
    <dgm:pt modelId="{CEAC2C66-38F1-8D40-BC0C-F9F8FDC28D3D}" type="parTrans" cxnId="{967175C6-5E2B-6F4D-B075-EB1F7FD2109F}">
      <dgm:prSet/>
      <dgm:spPr/>
      <dgm:t>
        <a:bodyPr/>
        <a:lstStyle/>
        <a:p>
          <a:endParaRPr lang="en-US"/>
        </a:p>
      </dgm:t>
    </dgm:pt>
    <dgm:pt modelId="{51C48D1D-86A0-414F-8783-189E706A8D37}" type="sibTrans" cxnId="{967175C6-5E2B-6F4D-B075-EB1F7FD2109F}">
      <dgm:prSet>
        <dgm:style>
          <a:lnRef idx="2">
            <a:schemeClr val="accent2"/>
          </a:lnRef>
          <a:fillRef idx="0">
            <a:schemeClr val="accent2"/>
          </a:fillRef>
          <a:effectRef idx="1">
            <a:schemeClr val="accent2"/>
          </a:effectRef>
          <a:fontRef idx="minor">
            <a:schemeClr val="tx1"/>
          </a:fontRef>
        </dgm:style>
      </dgm:prSet>
      <dgm:spPr>
        <a:xfrm>
          <a:off x="2023377" y="2180113"/>
          <a:ext cx="305809" cy="91440"/>
        </a:xfrm>
        <a:custGeom>
          <a:avLst/>
          <a:gdLst/>
          <a:ahLst/>
          <a:cxnLst/>
          <a:rect l="0" t="0" r="0" b="0"/>
          <a:pathLst>
            <a:path>
              <a:moveTo>
                <a:pt x="0" y="76486"/>
              </a:moveTo>
              <a:lnTo>
                <a:pt x="170004" y="76486"/>
              </a:lnTo>
              <a:lnTo>
                <a:pt x="170004" y="45720"/>
              </a:lnTo>
              <a:lnTo>
                <a:pt x="305809" y="45720"/>
              </a:lnTo>
            </a:path>
          </a:pathLst>
        </a:custGeom>
        <a:noFill/>
        <a:ln w="12700"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FFF80068-EC3C-914A-A344-E0BD9C7E9D75}">
      <dgm:prSet phldrT="[Text]" custT="1"/>
      <dgm:spPr>
        <a:xfrm>
          <a:off x="2361586" y="1762126"/>
          <a:ext cx="1524683" cy="9274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First state </a:t>
          </a:r>
          <a:r>
            <a:rPr lang="en-US" sz="1200" b="1"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dirty="0">
              <a:solidFill>
                <a:sysClr val="windowText" lastClr="000000">
                  <a:hueOff val="0"/>
                  <a:satOff val="0"/>
                  <a:lumOff val="0"/>
                  <a:alphaOff val="0"/>
                </a:sysClr>
              </a:solidFill>
              <a:latin typeface="Century" panose="02040604050505020304" pitchFamily="18" charset="0"/>
              <a:ea typeface="+mn-ea"/>
              <a:cs typeface="+mn-cs"/>
            </a:rPr>
            <a:t>: </a:t>
          </a:r>
        </a:p>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 [ </a:t>
          </a:r>
          <a:r>
            <a:rPr lang="en-US" sz="1400" b="1" dirty="0">
              <a:solidFill>
                <a:sysClr val="windowText" lastClr="000000">
                  <a:hueOff val="0"/>
                  <a:satOff val="0"/>
                  <a:lumOff val="0"/>
                  <a:alphaOff val="0"/>
                </a:sysClr>
              </a:solidFill>
              <a:latin typeface="Century" panose="02040604050505020304" pitchFamily="18" charset="0"/>
              <a:ea typeface="+mn-ea"/>
              <a:cs typeface="+mn-cs"/>
            </a:rPr>
            <a:t>0.1 0.2 0 0  0.7</a:t>
          </a:r>
        </a:p>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Last state </a:t>
          </a:r>
          <a:r>
            <a:rPr lang="en-US" sz="1200" b="1"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dirty="0">
              <a:solidFill>
                <a:sysClr val="windowText" lastClr="000000">
                  <a:hueOff val="0"/>
                  <a:satOff val="0"/>
                  <a:lumOff val="0"/>
                  <a:alphaOff val="0"/>
                </a:sysClr>
              </a:solidFill>
              <a:latin typeface="Century" panose="02040604050505020304" pitchFamily="18" charset="0"/>
              <a:ea typeface="+mn-ea"/>
              <a:cs typeface="+mn-cs"/>
            </a:rPr>
            <a:t>:</a:t>
          </a:r>
        </a:p>
        <a:p>
          <a:pPr algn="l">
            <a:buNone/>
          </a:pPr>
          <a:r>
            <a:rPr lang="en-US" sz="1400" b="1" dirty="0">
              <a:solidFill>
                <a:sysClr val="windowText" lastClr="000000">
                  <a:hueOff val="0"/>
                  <a:satOff val="0"/>
                  <a:lumOff val="0"/>
                  <a:alphaOff val="0"/>
                </a:sysClr>
              </a:solidFill>
              <a:latin typeface="Century" panose="02040604050505020304" pitchFamily="18" charset="0"/>
              <a:ea typeface="+mn-ea"/>
              <a:cs typeface="+mn-cs"/>
            </a:rPr>
            <a:t>0 0.1 0.8 0.1 0] </a:t>
          </a:r>
        </a:p>
      </dgm:t>
    </dgm:pt>
    <dgm:pt modelId="{51BF02BD-1C59-0342-B824-7D56ED1ED322}" type="parTrans" cxnId="{1A979773-1D19-C545-B28B-0D51F363F999}">
      <dgm:prSet/>
      <dgm:spPr/>
      <dgm:t>
        <a:bodyPr/>
        <a:lstStyle/>
        <a:p>
          <a:endParaRPr lang="en-US"/>
        </a:p>
      </dgm:t>
    </dgm:pt>
    <dgm:pt modelId="{7BD0ECD4-BC71-D243-97BA-CBC6E8313B9C}" type="sibTrans" cxnId="{1A979773-1D19-C545-B28B-0D51F363F999}">
      <dgm:prSet/>
      <dgm:spPr/>
      <dgm:t>
        <a:bodyPr/>
        <a:lstStyle/>
        <a:p>
          <a:endParaRPr lang="en-US"/>
        </a:p>
      </dgm:t>
    </dgm:pt>
    <dgm:pt modelId="{3C9BB9CC-FABF-B24A-B765-C74E3EB6D62A}" type="pres">
      <dgm:prSet presAssocID="{91723CD1-C686-DF4C-9D8E-8B0AC40444C6}" presName="Name0" presStyleCnt="0">
        <dgm:presLayoutVars>
          <dgm:dir/>
          <dgm:resizeHandles val="exact"/>
        </dgm:presLayoutVars>
      </dgm:prSet>
      <dgm:spPr/>
    </dgm:pt>
    <dgm:pt modelId="{3EFDE5D8-A12A-0442-8AF1-BBD47347FF62}" type="pres">
      <dgm:prSet presAssocID="{32A44D45-027B-0648-B4A6-AEFC7803AEFA}" presName="node" presStyleLbl="node1" presStyleIdx="0" presStyleCnt="5" custLinFactNeighborY="752">
        <dgm:presLayoutVars>
          <dgm:bulletEnabled val="1"/>
        </dgm:presLayoutVars>
      </dgm:prSet>
      <dgm:spPr/>
    </dgm:pt>
    <dgm:pt modelId="{EA984AEE-CA82-C541-A672-96FEBC1CF520}" type="pres">
      <dgm:prSet presAssocID="{79D029B0-3BFF-8941-9CA2-A354DC1DCC94}" presName="sibTrans" presStyleLbl="sibTrans1D1" presStyleIdx="0" presStyleCnt="4"/>
      <dgm:spPr/>
    </dgm:pt>
    <dgm:pt modelId="{F3927003-4F57-F844-B1A0-976DAD91A528}" type="pres">
      <dgm:prSet presAssocID="{79D029B0-3BFF-8941-9CA2-A354DC1DCC94}" presName="connectorText" presStyleLbl="sibTrans1D1" presStyleIdx="0" presStyleCnt="4"/>
      <dgm:spPr/>
    </dgm:pt>
    <dgm:pt modelId="{F8F6728B-C84B-124B-8D8E-9C8DB2C2DA8F}" type="pres">
      <dgm:prSet presAssocID="{979AF355-98F7-2F4D-A3BD-18C93A22C9D2}" presName="node" presStyleLbl="node1" presStyleIdx="1" presStyleCnt="5" custLinFactNeighborX="2125" custLinFactNeighborY="4516">
        <dgm:presLayoutVars>
          <dgm:bulletEnabled val="1"/>
        </dgm:presLayoutVars>
      </dgm:prSet>
      <dgm:spPr/>
    </dgm:pt>
    <dgm:pt modelId="{E57A93A1-C324-1148-AE77-0CB4AAC40C91}" type="pres">
      <dgm:prSet presAssocID="{AE44FFBC-5A5D-E846-B41B-73F231C2EC9E}" presName="sibTrans" presStyleLbl="sibTrans1D1" presStyleIdx="1" presStyleCnt="4"/>
      <dgm:spPr/>
    </dgm:pt>
    <dgm:pt modelId="{95F9485F-BF23-D045-B323-A5D690B7CBF8}" type="pres">
      <dgm:prSet presAssocID="{AE44FFBC-5A5D-E846-B41B-73F231C2EC9E}" presName="connectorText" presStyleLbl="sibTrans1D1" presStyleIdx="1" presStyleCnt="4"/>
      <dgm:spPr/>
    </dgm:pt>
    <dgm:pt modelId="{DA54E9DF-3795-FA42-9204-D7F041792638}" type="pres">
      <dgm:prSet presAssocID="{08C3A61B-3841-804E-B7A1-518CBF98E5B2}" presName="node" presStyleLbl="node1" presStyleIdx="2" presStyleCnt="5" custLinFactNeighborX="5119">
        <dgm:presLayoutVars>
          <dgm:bulletEnabled val="1"/>
        </dgm:presLayoutVars>
      </dgm:prSet>
      <dgm:spPr/>
    </dgm:pt>
    <dgm:pt modelId="{732B3208-69FE-5242-9D26-AB1A4F3F057A}" type="pres">
      <dgm:prSet presAssocID="{CB6F3BE5-7DB7-3A43-BC27-22427DF93C28}" presName="sibTrans" presStyleLbl="sibTrans1D1" presStyleIdx="2" presStyleCnt="4"/>
      <dgm:spPr/>
    </dgm:pt>
    <dgm:pt modelId="{D88CACE4-BD29-AE45-99B2-DADA9E7836E3}" type="pres">
      <dgm:prSet presAssocID="{CB6F3BE5-7DB7-3A43-BC27-22427DF93C28}" presName="connectorText" presStyleLbl="sibTrans1D1" presStyleIdx="2" presStyleCnt="4"/>
      <dgm:spPr/>
    </dgm:pt>
    <dgm:pt modelId="{CDAA12EC-14C0-DC48-B201-4E9AE5039128}" type="pres">
      <dgm:prSet presAssocID="{894A63F9-2BD9-9F48-8FB8-B6248BF335E4}" presName="node" presStyleLbl="node1" presStyleIdx="3" presStyleCnt="5" custScaleX="127604">
        <dgm:presLayoutVars>
          <dgm:bulletEnabled val="1"/>
        </dgm:presLayoutVars>
      </dgm:prSet>
      <dgm:spPr/>
    </dgm:pt>
    <dgm:pt modelId="{EFCC4875-0937-644C-ACAB-E4969AC5E965}" type="pres">
      <dgm:prSet presAssocID="{51C48D1D-86A0-414F-8783-189E706A8D37}" presName="sibTrans" presStyleLbl="sibTrans1D1" presStyleIdx="3" presStyleCnt="4"/>
      <dgm:spPr/>
    </dgm:pt>
    <dgm:pt modelId="{97B0E7B4-6F68-8D48-976B-904FC3109515}" type="pres">
      <dgm:prSet presAssocID="{51C48D1D-86A0-414F-8783-189E706A8D37}" presName="connectorText" presStyleLbl="sibTrans1D1" presStyleIdx="3" presStyleCnt="4"/>
      <dgm:spPr/>
    </dgm:pt>
    <dgm:pt modelId="{6735CE72-1D6C-8749-9B54-951A993B5AF2}" type="pres">
      <dgm:prSet presAssocID="{FFF80068-EC3C-914A-A344-E0BD9C7E9D75}" presName="node" presStyleLbl="node1" presStyleIdx="4" presStyleCnt="5" custScaleX="96396" custScaleY="97724" custLinFactNeighborX="-1731" custLinFactNeighborY="-3242">
        <dgm:presLayoutVars>
          <dgm:bulletEnabled val="1"/>
        </dgm:presLayoutVars>
      </dgm:prSet>
      <dgm:spPr/>
    </dgm:pt>
  </dgm:ptLst>
  <dgm:cxnLst>
    <dgm:cxn modelId="{1C395B01-1198-5D42-8742-23CFBE5B85B8}" type="presOf" srcId="{AE44FFBC-5A5D-E846-B41B-73F231C2EC9E}" destId="{E57A93A1-C324-1148-AE77-0CB4AAC40C91}" srcOrd="0" destOrd="0" presId="urn:microsoft.com/office/officeart/2005/8/layout/bProcess3"/>
    <dgm:cxn modelId="{718DE608-7DB3-7547-9F39-8B61AA81E5E4}" type="presOf" srcId="{51C48D1D-86A0-414F-8783-189E706A8D37}" destId="{EFCC4875-0937-644C-ACAB-E4969AC5E965}" srcOrd="0" destOrd="0" presId="urn:microsoft.com/office/officeart/2005/8/layout/bProcess3"/>
    <dgm:cxn modelId="{D2017215-CAE9-E445-9D97-120843923125}" type="presOf" srcId="{08C3A61B-3841-804E-B7A1-518CBF98E5B2}" destId="{DA54E9DF-3795-FA42-9204-D7F041792638}" srcOrd="0" destOrd="0" presId="urn:microsoft.com/office/officeart/2005/8/layout/bProcess3"/>
    <dgm:cxn modelId="{819F352E-8E07-EE49-9CB8-34F64D8EFE4C}" type="presOf" srcId="{79D029B0-3BFF-8941-9CA2-A354DC1DCC94}" destId="{EA984AEE-CA82-C541-A672-96FEBC1CF520}" srcOrd="0" destOrd="0" presId="urn:microsoft.com/office/officeart/2005/8/layout/bProcess3"/>
    <dgm:cxn modelId="{38096441-DA70-0E48-9215-D3907E74A532}" type="presOf" srcId="{79D029B0-3BFF-8941-9CA2-A354DC1DCC94}" destId="{F3927003-4F57-F844-B1A0-976DAD91A528}" srcOrd="1" destOrd="0" presId="urn:microsoft.com/office/officeart/2005/8/layout/bProcess3"/>
    <dgm:cxn modelId="{83ACE14A-262E-F143-9EF4-C2ED2230F2F3}" type="presOf" srcId="{91723CD1-C686-DF4C-9D8E-8B0AC40444C6}" destId="{3C9BB9CC-FABF-B24A-B765-C74E3EB6D62A}" srcOrd="0" destOrd="0" presId="urn:microsoft.com/office/officeart/2005/8/layout/bProcess3"/>
    <dgm:cxn modelId="{8748134D-5CED-EB48-9BD9-C572443E1BAA}" srcId="{91723CD1-C686-DF4C-9D8E-8B0AC40444C6}" destId="{979AF355-98F7-2F4D-A3BD-18C93A22C9D2}" srcOrd="1" destOrd="0" parTransId="{D55F9624-7605-A142-B56F-27DB6EF08C6A}" sibTransId="{AE44FFBC-5A5D-E846-B41B-73F231C2EC9E}"/>
    <dgm:cxn modelId="{E8B7494E-0CBD-1941-8C4E-C0BA04EEFD77}" type="presOf" srcId="{FFF80068-EC3C-914A-A344-E0BD9C7E9D75}" destId="{6735CE72-1D6C-8749-9B54-951A993B5AF2}" srcOrd="0" destOrd="0" presId="urn:microsoft.com/office/officeart/2005/8/layout/bProcess3"/>
    <dgm:cxn modelId="{165F8254-EA42-094A-A93C-64CFD8E0CD00}" type="presOf" srcId="{CB6F3BE5-7DB7-3A43-BC27-22427DF93C28}" destId="{732B3208-69FE-5242-9D26-AB1A4F3F057A}" srcOrd="0" destOrd="0" presId="urn:microsoft.com/office/officeart/2005/8/layout/bProcess3"/>
    <dgm:cxn modelId="{261FAB6A-B07D-5D40-A42C-5A2034CC9DE1}" type="presOf" srcId="{32A44D45-027B-0648-B4A6-AEFC7803AEFA}" destId="{3EFDE5D8-A12A-0442-8AF1-BBD47347FF62}" srcOrd="0" destOrd="0" presId="urn:microsoft.com/office/officeart/2005/8/layout/bProcess3"/>
    <dgm:cxn modelId="{1A979773-1D19-C545-B28B-0D51F363F999}" srcId="{91723CD1-C686-DF4C-9D8E-8B0AC40444C6}" destId="{FFF80068-EC3C-914A-A344-E0BD9C7E9D75}" srcOrd="4" destOrd="0" parTransId="{51BF02BD-1C59-0342-B824-7D56ED1ED322}" sibTransId="{7BD0ECD4-BC71-D243-97BA-CBC6E8313B9C}"/>
    <dgm:cxn modelId="{FE049A7D-9725-9F48-8AD7-FA05916D67F0}" type="presOf" srcId="{979AF355-98F7-2F4D-A3BD-18C93A22C9D2}" destId="{F8F6728B-C84B-124B-8D8E-9C8DB2C2DA8F}" srcOrd="0" destOrd="0" presId="urn:microsoft.com/office/officeart/2005/8/layout/bProcess3"/>
    <dgm:cxn modelId="{985A3289-44D5-3143-AFF9-2E59220D7454}" type="presOf" srcId="{CB6F3BE5-7DB7-3A43-BC27-22427DF93C28}" destId="{D88CACE4-BD29-AE45-99B2-DADA9E7836E3}" srcOrd="1" destOrd="0" presId="urn:microsoft.com/office/officeart/2005/8/layout/bProcess3"/>
    <dgm:cxn modelId="{89F77D95-A103-9340-BC7F-8EFF10A338B2}" srcId="{91723CD1-C686-DF4C-9D8E-8B0AC40444C6}" destId="{08C3A61B-3841-804E-B7A1-518CBF98E5B2}" srcOrd="2" destOrd="0" parTransId="{F0E03754-10D3-EC46-8C37-BC8BF2FDF9EA}" sibTransId="{CB6F3BE5-7DB7-3A43-BC27-22427DF93C28}"/>
    <dgm:cxn modelId="{676873B1-D69F-AF4F-9668-5D4AAD4F6FDD}" type="presOf" srcId="{894A63F9-2BD9-9F48-8FB8-B6248BF335E4}" destId="{CDAA12EC-14C0-DC48-B201-4E9AE5039128}" srcOrd="0" destOrd="0" presId="urn:microsoft.com/office/officeart/2005/8/layout/bProcess3"/>
    <dgm:cxn modelId="{E6DF51B4-04DA-EE45-9CB2-210F9123F66E}" type="presOf" srcId="{51C48D1D-86A0-414F-8783-189E706A8D37}" destId="{97B0E7B4-6F68-8D48-976B-904FC3109515}" srcOrd="1" destOrd="0" presId="urn:microsoft.com/office/officeart/2005/8/layout/bProcess3"/>
    <dgm:cxn modelId="{967175C6-5E2B-6F4D-B075-EB1F7FD2109F}" srcId="{91723CD1-C686-DF4C-9D8E-8B0AC40444C6}" destId="{894A63F9-2BD9-9F48-8FB8-B6248BF335E4}" srcOrd="3" destOrd="0" parTransId="{CEAC2C66-38F1-8D40-BC0C-F9F8FDC28D3D}" sibTransId="{51C48D1D-86A0-414F-8783-189E706A8D37}"/>
    <dgm:cxn modelId="{91C961D1-EF2C-FB40-8A87-EFB17FBF49EE}" srcId="{91723CD1-C686-DF4C-9D8E-8B0AC40444C6}" destId="{32A44D45-027B-0648-B4A6-AEFC7803AEFA}" srcOrd="0" destOrd="0" parTransId="{A75DFF8F-E2FF-0145-A3B3-BF94FF4F3256}" sibTransId="{79D029B0-3BFF-8941-9CA2-A354DC1DCC94}"/>
    <dgm:cxn modelId="{20A929EB-0BDD-5F45-9745-9151E014BC1F}" type="presOf" srcId="{AE44FFBC-5A5D-E846-B41B-73F231C2EC9E}" destId="{95F9485F-BF23-D045-B323-A5D690B7CBF8}" srcOrd="1" destOrd="0" presId="urn:microsoft.com/office/officeart/2005/8/layout/bProcess3"/>
    <dgm:cxn modelId="{E34274C2-A0CC-214C-B1C6-B15DC4C5363A}" type="presParOf" srcId="{3C9BB9CC-FABF-B24A-B765-C74E3EB6D62A}" destId="{3EFDE5D8-A12A-0442-8AF1-BBD47347FF62}" srcOrd="0" destOrd="0" presId="urn:microsoft.com/office/officeart/2005/8/layout/bProcess3"/>
    <dgm:cxn modelId="{9D557431-0E0B-294E-B5ED-50CBA9B0CC8B}" type="presParOf" srcId="{3C9BB9CC-FABF-B24A-B765-C74E3EB6D62A}" destId="{EA984AEE-CA82-C541-A672-96FEBC1CF520}" srcOrd="1" destOrd="0" presId="urn:microsoft.com/office/officeart/2005/8/layout/bProcess3"/>
    <dgm:cxn modelId="{DF65EDFF-E0E7-074B-B235-C7CC704BD9FE}" type="presParOf" srcId="{EA984AEE-CA82-C541-A672-96FEBC1CF520}" destId="{F3927003-4F57-F844-B1A0-976DAD91A528}" srcOrd="0" destOrd="0" presId="urn:microsoft.com/office/officeart/2005/8/layout/bProcess3"/>
    <dgm:cxn modelId="{33443620-6FF9-F046-A415-5C045F6C7231}" type="presParOf" srcId="{3C9BB9CC-FABF-B24A-B765-C74E3EB6D62A}" destId="{F8F6728B-C84B-124B-8D8E-9C8DB2C2DA8F}" srcOrd="2" destOrd="0" presId="urn:microsoft.com/office/officeart/2005/8/layout/bProcess3"/>
    <dgm:cxn modelId="{0A99E079-1999-E645-A385-AF152F6A360A}" type="presParOf" srcId="{3C9BB9CC-FABF-B24A-B765-C74E3EB6D62A}" destId="{E57A93A1-C324-1148-AE77-0CB4AAC40C91}" srcOrd="3" destOrd="0" presId="urn:microsoft.com/office/officeart/2005/8/layout/bProcess3"/>
    <dgm:cxn modelId="{FD11019F-5A67-3C4A-A0C4-D81AA3A78377}" type="presParOf" srcId="{E57A93A1-C324-1148-AE77-0CB4AAC40C91}" destId="{95F9485F-BF23-D045-B323-A5D690B7CBF8}" srcOrd="0" destOrd="0" presId="urn:microsoft.com/office/officeart/2005/8/layout/bProcess3"/>
    <dgm:cxn modelId="{E70B8B37-6515-2444-8C7B-C967F29D9626}" type="presParOf" srcId="{3C9BB9CC-FABF-B24A-B765-C74E3EB6D62A}" destId="{DA54E9DF-3795-FA42-9204-D7F041792638}" srcOrd="4" destOrd="0" presId="urn:microsoft.com/office/officeart/2005/8/layout/bProcess3"/>
    <dgm:cxn modelId="{97BB46DC-5262-7243-80FD-447A55742161}" type="presParOf" srcId="{3C9BB9CC-FABF-B24A-B765-C74E3EB6D62A}" destId="{732B3208-69FE-5242-9D26-AB1A4F3F057A}" srcOrd="5" destOrd="0" presId="urn:microsoft.com/office/officeart/2005/8/layout/bProcess3"/>
    <dgm:cxn modelId="{8534F3BE-05BA-7F4A-BF7B-017262517551}" type="presParOf" srcId="{732B3208-69FE-5242-9D26-AB1A4F3F057A}" destId="{D88CACE4-BD29-AE45-99B2-DADA9E7836E3}" srcOrd="0" destOrd="0" presId="urn:microsoft.com/office/officeart/2005/8/layout/bProcess3"/>
    <dgm:cxn modelId="{E67BEDAF-8230-E447-AF1D-A7E5EE397F39}" type="presParOf" srcId="{3C9BB9CC-FABF-B24A-B765-C74E3EB6D62A}" destId="{CDAA12EC-14C0-DC48-B201-4E9AE5039128}" srcOrd="6" destOrd="0" presId="urn:microsoft.com/office/officeart/2005/8/layout/bProcess3"/>
    <dgm:cxn modelId="{901A3EEC-44D1-DD47-868F-E49E2D1FBAD3}" type="presParOf" srcId="{3C9BB9CC-FABF-B24A-B765-C74E3EB6D62A}" destId="{EFCC4875-0937-644C-ACAB-E4969AC5E965}" srcOrd="7" destOrd="0" presId="urn:microsoft.com/office/officeart/2005/8/layout/bProcess3"/>
    <dgm:cxn modelId="{5E61237F-4B9E-9648-9D0D-5C268FA46896}" type="presParOf" srcId="{EFCC4875-0937-644C-ACAB-E4969AC5E965}" destId="{97B0E7B4-6F68-8D48-976B-904FC3109515}" srcOrd="0" destOrd="0" presId="urn:microsoft.com/office/officeart/2005/8/layout/bProcess3"/>
    <dgm:cxn modelId="{8E3C4E6B-786A-9F43-ADCF-1DC41227EC10}" type="presParOf" srcId="{3C9BB9CC-FABF-B24A-B765-C74E3EB6D62A}" destId="{6735CE72-1D6C-8749-9B54-951A993B5AF2}"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84AEE-CA82-C541-A672-96FEBC1CF520}">
      <dsp:nvSpPr>
        <dsp:cNvPr id="0" name=""/>
        <dsp:cNvSpPr/>
      </dsp:nvSpPr>
      <dsp:spPr>
        <a:xfrm>
          <a:off x="1945459" y="836138"/>
          <a:ext cx="457352" cy="91440"/>
        </a:xfrm>
        <a:custGeom>
          <a:avLst/>
          <a:gdLst/>
          <a:ahLst/>
          <a:cxnLst/>
          <a:rect l="0" t="0" r="0" b="0"/>
          <a:pathLst>
            <a:path>
              <a:moveTo>
                <a:pt x="0" y="45720"/>
              </a:moveTo>
              <a:lnTo>
                <a:pt x="200499" y="45720"/>
              </a:lnTo>
              <a:lnTo>
                <a:pt x="200499" y="81440"/>
              </a:lnTo>
              <a:lnTo>
                <a:pt x="366798" y="81440"/>
              </a:lnTo>
            </a:path>
          </a:pathLst>
        </a:custGeom>
        <a:noFill/>
        <a:ln w="12700"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2161887" y="879624"/>
        <a:ext cx="0" cy="0"/>
      </dsp:txXfrm>
    </dsp:sp>
    <dsp:sp modelId="{3EFDE5D8-A12A-0442-8AF1-BBD47347FF62}">
      <dsp:nvSpPr>
        <dsp:cNvPr id="0" name=""/>
        <dsp:cNvSpPr/>
      </dsp:nvSpPr>
      <dsp:spPr>
        <a:xfrm>
          <a:off x="5159" y="299228"/>
          <a:ext cx="1942099" cy="1165259"/>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l"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t      HR BP Glucose   ....  Temp</a:t>
          </a:r>
        </a:p>
        <a:p>
          <a:pPr marL="0" lvl="0" indent="0" algn="l"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0.5   98   9       80                37</a:t>
          </a:r>
        </a:p>
        <a:p>
          <a:pPr marL="0" lvl="0" indent="0" algn="l"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2.1   60   8       95.               32   </a:t>
          </a:r>
        </a:p>
        <a:p>
          <a:pPr marL="0" lvl="0" indent="0" algn="l"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        .      .         .         ....    40</a:t>
          </a:r>
        </a:p>
        <a:p>
          <a:pPr marL="0" lvl="0" indent="0" algn="l"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48     75  7       78.               43</a:t>
          </a:r>
        </a:p>
      </dsp:txBody>
      <dsp:txXfrm>
        <a:off x="5159" y="299228"/>
        <a:ext cx="1942099" cy="1165259"/>
      </dsp:txXfrm>
    </dsp:sp>
    <dsp:sp modelId="{E57A93A1-C324-1148-AE77-0CB4AAC40C91}">
      <dsp:nvSpPr>
        <dsp:cNvPr id="0" name=""/>
        <dsp:cNvSpPr/>
      </dsp:nvSpPr>
      <dsp:spPr>
        <a:xfrm>
          <a:off x="4375511" y="827375"/>
          <a:ext cx="379972" cy="91440"/>
        </a:xfrm>
        <a:custGeom>
          <a:avLst/>
          <a:gdLst/>
          <a:ahLst/>
          <a:cxnLst/>
          <a:rect l="0" t="0" r="0" b="0"/>
          <a:pathLst>
            <a:path>
              <a:moveTo>
                <a:pt x="0" y="88577"/>
              </a:moveTo>
              <a:lnTo>
                <a:pt x="170328" y="88577"/>
              </a:lnTo>
              <a:lnTo>
                <a:pt x="170328" y="45720"/>
              </a:lnTo>
              <a:lnTo>
                <a:pt x="306457" y="45720"/>
              </a:lnTo>
            </a:path>
          </a:pathLst>
        </a:custGeom>
        <a:noFill/>
        <a:ln w="12700"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4555149" y="870862"/>
        <a:ext cx="0" cy="0"/>
      </dsp:txXfrm>
    </dsp:sp>
    <dsp:sp modelId="{F8F6728B-C84B-124B-8D8E-9C8DB2C2DA8F}">
      <dsp:nvSpPr>
        <dsp:cNvPr id="0" name=""/>
        <dsp:cNvSpPr/>
      </dsp:nvSpPr>
      <dsp:spPr>
        <a:xfrm>
          <a:off x="2435211" y="343088"/>
          <a:ext cx="1942099" cy="1165259"/>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ysClr val="windowText" lastClr="000000">
                  <a:hueOff val="0"/>
                  <a:satOff val="0"/>
                  <a:lumOff val="0"/>
                  <a:alphaOff val="0"/>
                </a:sysClr>
              </a:solidFill>
              <a:latin typeface="Century" panose="02040604050505020304" pitchFamily="18" charset="0"/>
              <a:ea typeface="+mn-ea"/>
              <a:cs typeface="+mn-cs"/>
            </a:rPr>
            <a:t>             HR          BP      ...    Temp</a:t>
          </a:r>
        </a:p>
        <a:p>
          <a:pPr marL="0" lvl="0" indent="0" algn="l" defTabSz="311150">
            <a:lnSpc>
              <a:spcPct val="90000"/>
            </a:lnSpc>
            <a:spcBef>
              <a:spcPct val="0"/>
            </a:spcBef>
            <a:spcAft>
              <a:spcPct val="35000"/>
            </a:spcAft>
            <a:buNone/>
          </a:pPr>
          <a:r>
            <a:rPr lang="en-US" sz="600" b="1" kern="1200" dirty="0">
              <a:solidFill>
                <a:sysClr val="windowText" lastClr="000000">
                  <a:hueOff val="0"/>
                  <a:satOff val="0"/>
                  <a:lumOff val="0"/>
                  <a:alphaOff val="0"/>
                </a:sysClr>
              </a:solidFill>
              <a:latin typeface="Calibri" panose="020F0502020204030204"/>
              <a:ea typeface="+mn-ea"/>
              <a:cs typeface="+mn-cs"/>
            </a:rPr>
            <a:t>Window1</a:t>
          </a:r>
          <a:r>
            <a:rPr lang="en-US" sz="700" b="1" kern="1200" dirty="0">
              <a:solidFill>
                <a:sysClr val="windowText" lastClr="000000">
                  <a:hueOff val="0"/>
                  <a:satOff val="0"/>
                  <a:lumOff val="0"/>
                  <a:alphaOff val="0"/>
                </a:sysClr>
              </a:solidFill>
              <a:latin typeface="Century" panose="02040604050505020304" pitchFamily="18" charset="0"/>
              <a:ea typeface="+mn-ea"/>
              <a:cs typeface="+mn-cs"/>
            </a:rPr>
            <a:t>  82.4         8.4      ...     35.4</a:t>
          </a:r>
        </a:p>
        <a:p>
          <a:pPr marL="0" lvl="0" indent="0" algn="l" defTabSz="311150">
            <a:lnSpc>
              <a:spcPct val="90000"/>
            </a:lnSpc>
            <a:spcBef>
              <a:spcPct val="0"/>
            </a:spcBef>
            <a:spcAft>
              <a:spcPct val="35000"/>
            </a:spcAft>
            <a:buNone/>
          </a:pPr>
          <a:r>
            <a:rPr lang="en-US" sz="600" b="1" kern="1200" dirty="0">
              <a:solidFill>
                <a:sysClr val="windowText" lastClr="000000">
                  <a:hueOff val="0"/>
                  <a:satOff val="0"/>
                  <a:lumOff val="0"/>
                  <a:alphaOff val="0"/>
                </a:sysClr>
              </a:solidFill>
              <a:latin typeface="Calibri" panose="020F0502020204030204"/>
              <a:ea typeface="+mn-ea"/>
              <a:cs typeface="+mn-cs"/>
            </a:rPr>
            <a:t>Window2</a:t>
          </a:r>
          <a:r>
            <a:rPr lang="en-US" sz="700" b="1" kern="1200" dirty="0">
              <a:solidFill>
                <a:sysClr val="windowText" lastClr="000000">
                  <a:hueOff val="0"/>
                  <a:satOff val="0"/>
                  <a:lumOff val="0"/>
                  <a:alphaOff val="0"/>
                </a:sysClr>
              </a:solidFill>
              <a:latin typeface="Calibri" panose="020F0502020204030204"/>
              <a:ea typeface="+mn-ea"/>
              <a:cs typeface="+mn-cs"/>
            </a:rPr>
            <a:t>   </a:t>
          </a:r>
          <a:r>
            <a:rPr lang="en-US" sz="700" b="1" kern="1200" dirty="0">
              <a:solidFill>
                <a:sysClr val="windowText" lastClr="000000">
                  <a:hueOff val="0"/>
                  <a:satOff val="0"/>
                  <a:lumOff val="0"/>
                  <a:alphaOff val="0"/>
                </a:sysClr>
              </a:solidFill>
              <a:latin typeface="Century" panose="02040604050505020304" pitchFamily="18" charset="0"/>
              <a:ea typeface="+mn-ea"/>
              <a:cs typeface="+mn-cs"/>
            </a:rPr>
            <a:t>88.3        7.9       ...     38.6</a:t>
          </a:r>
        </a:p>
        <a:p>
          <a:pPr marL="0" lvl="0" indent="0" algn="l" defTabSz="311150">
            <a:lnSpc>
              <a:spcPct val="90000"/>
            </a:lnSpc>
            <a:spcBef>
              <a:spcPct val="0"/>
            </a:spcBef>
            <a:spcAft>
              <a:spcPct val="35000"/>
            </a:spcAft>
            <a:buNone/>
          </a:pPr>
          <a:r>
            <a:rPr lang="en-US" sz="700" b="1" kern="1200" dirty="0">
              <a:solidFill>
                <a:sysClr val="windowText" lastClr="000000">
                  <a:hueOff val="0"/>
                  <a:satOff val="0"/>
                  <a:lumOff val="0"/>
                  <a:alphaOff val="0"/>
                </a:sysClr>
              </a:solidFill>
              <a:latin typeface="Century" panose="02040604050505020304" pitchFamily="18" charset="0"/>
              <a:ea typeface="+mn-ea"/>
              <a:cs typeface="+mn-cs"/>
            </a:rPr>
            <a:t>   .             .             .         ...        .         </a:t>
          </a:r>
        </a:p>
        <a:p>
          <a:pPr marL="0" lvl="0" indent="0" algn="l" defTabSz="311150">
            <a:lnSpc>
              <a:spcPct val="90000"/>
            </a:lnSpc>
            <a:spcBef>
              <a:spcPct val="0"/>
            </a:spcBef>
            <a:spcAft>
              <a:spcPct val="35000"/>
            </a:spcAft>
            <a:buNone/>
          </a:pPr>
          <a:r>
            <a:rPr lang="en-US" sz="600" b="1" kern="1200" dirty="0">
              <a:solidFill>
                <a:sysClr val="windowText" lastClr="000000">
                  <a:hueOff val="0"/>
                  <a:satOff val="0"/>
                  <a:lumOff val="0"/>
                  <a:alphaOff val="0"/>
                </a:sysClr>
              </a:solidFill>
              <a:latin typeface="Century" panose="02040604050505020304" pitchFamily="18" charset="0"/>
              <a:ea typeface="+mn-ea"/>
              <a:cs typeface="+mn-cs"/>
            </a:rPr>
            <a:t>window6</a:t>
          </a:r>
          <a:r>
            <a:rPr lang="en-US" sz="500" b="1" kern="1200" dirty="0">
              <a:solidFill>
                <a:sysClr val="windowText" lastClr="000000">
                  <a:hueOff val="0"/>
                  <a:satOff val="0"/>
                  <a:lumOff val="0"/>
                  <a:alphaOff val="0"/>
                </a:sysClr>
              </a:solidFill>
              <a:latin typeface="Century" panose="02040604050505020304" pitchFamily="18" charset="0"/>
              <a:ea typeface="+mn-ea"/>
              <a:cs typeface="+mn-cs"/>
            </a:rPr>
            <a:t> </a:t>
          </a:r>
          <a:r>
            <a:rPr lang="en-US" sz="700" b="1" kern="1200" dirty="0">
              <a:solidFill>
                <a:sysClr val="windowText" lastClr="000000">
                  <a:hueOff val="0"/>
                  <a:satOff val="0"/>
                  <a:lumOff val="0"/>
                  <a:alphaOff val="0"/>
                </a:sysClr>
              </a:solidFill>
              <a:latin typeface="Century" panose="02040604050505020304" pitchFamily="18" charset="0"/>
              <a:ea typeface="+mn-ea"/>
              <a:cs typeface="+mn-cs"/>
            </a:rPr>
            <a:t> 105.7       6.5      ...     39.5</a:t>
          </a:r>
        </a:p>
        <a:p>
          <a:pPr marL="0" lvl="0" indent="0" algn="ctr" defTabSz="311150">
            <a:lnSpc>
              <a:spcPct val="90000"/>
            </a:lnSpc>
            <a:spcBef>
              <a:spcPct val="0"/>
            </a:spcBef>
            <a:spcAft>
              <a:spcPct val="35000"/>
            </a:spcAft>
            <a:buNone/>
          </a:pPr>
          <a:endParaRPr lang="en-US" sz="700" b="1" kern="1200" dirty="0">
            <a:solidFill>
              <a:sysClr val="windowText" lastClr="000000">
                <a:hueOff val="0"/>
                <a:satOff val="0"/>
                <a:lumOff val="0"/>
                <a:alphaOff val="0"/>
              </a:sysClr>
            </a:solidFill>
            <a:latin typeface="Century" panose="02040604050505020304" pitchFamily="18" charset="0"/>
            <a:ea typeface="+mn-ea"/>
            <a:cs typeface="+mn-cs"/>
          </a:endParaRPr>
        </a:p>
      </dsp:txBody>
      <dsp:txXfrm>
        <a:off x="2435211" y="343088"/>
        <a:ext cx="1942099" cy="1165259"/>
      </dsp:txXfrm>
    </dsp:sp>
    <dsp:sp modelId="{732B3208-69FE-5242-9D26-AB1A4F3F057A}">
      <dsp:nvSpPr>
        <dsp:cNvPr id="0" name=""/>
        <dsp:cNvSpPr/>
      </dsp:nvSpPr>
      <dsp:spPr>
        <a:xfrm>
          <a:off x="1244257" y="1453925"/>
          <a:ext cx="4514676" cy="416082"/>
        </a:xfrm>
        <a:custGeom>
          <a:avLst/>
          <a:gdLst/>
          <a:ahLst/>
          <a:cxnLst/>
          <a:rect l="0" t="0" r="0" b="0"/>
          <a:pathLst>
            <a:path>
              <a:moveTo>
                <a:pt x="3679527" y="0"/>
              </a:moveTo>
              <a:lnTo>
                <a:pt x="3679527" y="183694"/>
              </a:lnTo>
              <a:lnTo>
                <a:pt x="0" y="183694"/>
              </a:lnTo>
              <a:lnTo>
                <a:pt x="0" y="333188"/>
              </a:lnTo>
            </a:path>
          </a:pathLst>
        </a:custGeom>
        <a:noFill/>
        <a:ln w="12700"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3388177" y="1659733"/>
        <a:ext cx="0" cy="0"/>
      </dsp:txXfrm>
    </dsp:sp>
    <dsp:sp modelId="{DA54E9DF-3795-FA42-9204-D7F041792638}">
      <dsp:nvSpPr>
        <dsp:cNvPr id="0" name=""/>
        <dsp:cNvSpPr/>
      </dsp:nvSpPr>
      <dsp:spPr>
        <a:xfrm>
          <a:off x="4787884" y="290465"/>
          <a:ext cx="1942099" cy="1165259"/>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ysClr val="windowText" lastClr="000000">
                  <a:hueOff val="0"/>
                  <a:satOff val="0"/>
                  <a:lumOff val="0"/>
                  <a:alphaOff val="0"/>
                </a:sysClr>
              </a:solidFill>
              <a:latin typeface="Century" panose="02040604050505020304" pitchFamily="18" charset="0"/>
              <a:ea typeface="+mn-ea"/>
              <a:cs typeface="+mn-cs"/>
            </a:rPr>
            <a:t>HMM Model</a:t>
          </a:r>
        </a:p>
      </dsp:txBody>
      <dsp:txXfrm>
        <a:off x="4787884" y="290465"/>
        <a:ext cx="1942099" cy="1165259"/>
      </dsp:txXfrm>
    </dsp:sp>
    <dsp:sp modelId="{EFCC4875-0937-644C-ACAB-E4969AC5E965}">
      <dsp:nvSpPr>
        <dsp:cNvPr id="0" name=""/>
        <dsp:cNvSpPr/>
      </dsp:nvSpPr>
      <dsp:spPr>
        <a:xfrm>
          <a:off x="2481556" y="2401540"/>
          <a:ext cx="382465" cy="91440"/>
        </a:xfrm>
        <a:custGeom>
          <a:avLst/>
          <a:gdLst/>
          <a:ahLst/>
          <a:cxnLst/>
          <a:rect l="0" t="0" r="0" b="0"/>
          <a:pathLst>
            <a:path>
              <a:moveTo>
                <a:pt x="0" y="76486"/>
              </a:moveTo>
              <a:lnTo>
                <a:pt x="170004" y="76486"/>
              </a:lnTo>
              <a:lnTo>
                <a:pt x="170004" y="45720"/>
              </a:lnTo>
              <a:lnTo>
                <a:pt x="305809" y="45720"/>
              </a:lnTo>
            </a:path>
          </a:pathLst>
        </a:custGeom>
        <a:noFill/>
        <a:ln w="12700"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2662419" y="2445027"/>
        <a:ext cx="0" cy="0"/>
      </dsp:txXfrm>
    </dsp:sp>
    <dsp:sp modelId="{CDAA12EC-14C0-DC48-B201-4E9AE5039128}">
      <dsp:nvSpPr>
        <dsp:cNvPr id="0" name=""/>
        <dsp:cNvSpPr/>
      </dsp:nvSpPr>
      <dsp:spPr>
        <a:xfrm>
          <a:off x="5159" y="1902408"/>
          <a:ext cx="2478197" cy="1165259"/>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a:solidFill>
                <a:sysClr val="windowText" lastClr="000000">
                  <a:hueOff val="0"/>
                  <a:satOff val="0"/>
                  <a:lumOff val="0"/>
                  <a:alphaOff val="0"/>
                </a:sysClr>
              </a:solidFill>
              <a:latin typeface="Calibri" panose="020F0502020204030204"/>
              <a:ea typeface="+mn-ea"/>
              <a:cs typeface="+mn-cs"/>
            </a:rPr>
            <a:t>5 5 4 2 3 3 </a:t>
          </a:r>
        </a:p>
      </dsp:txBody>
      <dsp:txXfrm>
        <a:off x="5159" y="1902408"/>
        <a:ext cx="2478197" cy="1165259"/>
      </dsp:txXfrm>
    </dsp:sp>
    <dsp:sp modelId="{6735CE72-1D6C-8749-9B54-951A993B5AF2}">
      <dsp:nvSpPr>
        <dsp:cNvPr id="0" name=""/>
        <dsp:cNvSpPr/>
      </dsp:nvSpPr>
      <dsp:spPr>
        <a:xfrm>
          <a:off x="2896421" y="1877891"/>
          <a:ext cx="1872106" cy="1138738"/>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First state </a:t>
          </a:r>
          <a:r>
            <a:rPr lang="en-US" sz="1200" b="1" kern="1200"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kern="1200" dirty="0">
              <a:solidFill>
                <a:sysClr val="windowText" lastClr="000000">
                  <a:hueOff val="0"/>
                  <a:satOff val="0"/>
                  <a:lumOff val="0"/>
                  <a:alphaOff val="0"/>
                </a:sysClr>
              </a:solidFill>
              <a:latin typeface="Century" panose="02040604050505020304" pitchFamily="18" charset="0"/>
              <a:ea typeface="+mn-ea"/>
              <a:cs typeface="+mn-cs"/>
            </a:rPr>
            <a:t>: </a:t>
          </a:r>
        </a:p>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 [ </a:t>
          </a:r>
          <a:r>
            <a:rPr lang="en-US" sz="1400" b="1" kern="1200" dirty="0">
              <a:solidFill>
                <a:sysClr val="windowText" lastClr="000000">
                  <a:hueOff val="0"/>
                  <a:satOff val="0"/>
                  <a:lumOff val="0"/>
                  <a:alphaOff val="0"/>
                </a:sysClr>
              </a:solidFill>
              <a:latin typeface="Century" panose="02040604050505020304" pitchFamily="18" charset="0"/>
              <a:ea typeface="+mn-ea"/>
              <a:cs typeface="+mn-cs"/>
            </a:rPr>
            <a:t>0.1 0.2 0 0  0.7</a:t>
          </a:r>
        </a:p>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Last state </a:t>
          </a:r>
          <a:r>
            <a:rPr lang="en-US" sz="1200" b="1" kern="1200"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kern="1200" dirty="0">
              <a:solidFill>
                <a:sysClr val="windowText" lastClr="000000">
                  <a:hueOff val="0"/>
                  <a:satOff val="0"/>
                  <a:lumOff val="0"/>
                  <a:alphaOff val="0"/>
                </a:sysClr>
              </a:solidFill>
              <a:latin typeface="Century" panose="02040604050505020304" pitchFamily="18" charset="0"/>
              <a:ea typeface="+mn-ea"/>
              <a:cs typeface="+mn-cs"/>
            </a:rPr>
            <a:t>:</a:t>
          </a:r>
        </a:p>
        <a:p>
          <a:pPr marL="0" lvl="0" indent="0" algn="l" defTabSz="5334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entury" panose="02040604050505020304" pitchFamily="18" charset="0"/>
              <a:ea typeface="+mn-ea"/>
              <a:cs typeface="+mn-cs"/>
            </a:rPr>
            <a:t>0 0.1 0.8 0.1 0] </a:t>
          </a:r>
        </a:p>
      </dsp:txBody>
      <dsp:txXfrm>
        <a:off x="2896421" y="1877891"/>
        <a:ext cx="1872106" cy="113873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defRPr>
            </a:lvl1pPr>
          </a:lstStyle>
          <a:p>
            <a:fld id="{2503ED08-06E4-41ED-89E8-119D0EF02A48}" type="datetimeFigureOut">
              <a:rPr lang="en-US"/>
              <a:pPr/>
              <a:t>3/5/19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D6C45BBB-83DA-4AD0-BB77-0E8391E9F2C8}" type="slidenum">
              <a:rPr lang="en-US"/>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1" name="Rectangle 3"/>
          <p:cNvSpPr>
            <a:spLocks noGrp="1" noChangeArrowheads="1"/>
          </p:cNvSpPr>
          <p:nvPr>
            <p:ph type="dt" idx="1"/>
          </p:nvPr>
        </p:nvSpPr>
        <p:spPr bwMode="auto">
          <a:xfrm>
            <a:off x="4144963" y="0"/>
            <a:ext cx="3170237"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CEFA16CB-AEBE-4616-A0C2-923B64A8254D}"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accent6"/>
                </a:solidFill>
              </a:rPr>
              <a:t>First talk about the task being difficult and Physician correctly predict short or long staying patients only 50% of 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tx1"/>
                </a:solidFill>
              </a:rPr>
              <a:t>(Equipment and Beds)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dirty="0">
                <a:solidFill>
                  <a:schemeClr val="tx1"/>
                </a:solidFill>
              </a:rPr>
              <a:t>Allocation of staff and care </a:t>
            </a:r>
            <a:r>
              <a:rPr lang="en-US" sz="1200" dirty="0">
                <a:solidFill>
                  <a:schemeClr val="tx1"/>
                </a:solidFill>
              </a:rPr>
              <a:t>to high risk patients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chemeClr val="tx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chemeClr val="tx1"/>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2</a:t>
            </a:fld>
            <a:endParaRPr lang="en-US"/>
          </a:p>
        </p:txBody>
      </p:sp>
    </p:spTree>
    <p:extLst>
      <p:ext uri="{BB962C8B-B14F-4D97-AF65-F5344CB8AC3E}">
        <p14:creationId xmlns:p14="http://schemas.microsoft.com/office/powerpoint/2010/main" val="1228581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12</a:t>
            </a:fld>
            <a:endParaRPr lang="en-US"/>
          </a:p>
        </p:txBody>
      </p:sp>
    </p:spTree>
    <p:extLst>
      <p:ext uri="{BB962C8B-B14F-4D97-AF65-F5344CB8AC3E}">
        <p14:creationId xmlns:p14="http://schemas.microsoft.com/office/powerpoint/2010/main" val="1346658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feats vs 2000 not have </a:t>
            </a:r>
            <a:r>
              <a:rPr lang="en-US" dirty="0" err="1"/>
              <a:t>assessd</a:t>
            </a:r>
            <a:r>
              <a:rPr lang="en-US" dirty="0"/>
              <a:t> losing some predictability in the expense of </a:t>
            </a:r>
            <a:r>
              <a:rPr lang="en-US" dirty="0" err="1"/>
              <a:t>explainability</a:t>
            </a:r>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13</a:t>
            </a:fld>
            <a:endParaRPr lang="en-US"/>
          </a:p>
        </p:txBody>
      </p:sp>
    </p:spTree>
    <p:extLst>
      <p:ext uri="{BB962C8B-B14F-4D97-AF65-F5344CB8AC3E}">
        <p14:creationId xmlns:p14="http://schemas.microsoft.com/office/powerpoint/2010/main" val="650098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Rather than classification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Possibly indicating severity or progress of patients’ underlying disease symptoms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Evolution through time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16</a:t>
            </a:fld>
            <a:endParaRPr lang="en-US"/>
          </a:p>
        </p:txBody>
      </p:sp>
    </p:spTree>
    <p:extLst>
      <p:ext uri="{BB962C8B-B14F-4D97-AF65-F5344CB8AC3E}">
        <p14:creationId xmlns:p14="http://schemas.microsoft.com/office/powerpoint/2010/main" val="3352244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i.e. a single hospital</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(i.e. age, gender)</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3</a:t>
            </a:fld>
            <a:endParaRPr lang="en-US"/>
          </a:p>
        </p:txBody>
      </p:sp>
    </p:spTree>
    <p:extLst>
      <p:ext uri="{BB962C8B-B14F-4D97-AF65-F5344CB8AC3E}">
        <p14:creationId xmlns:p14="http://schemas.microsoft.com/office/powerpoint/2010/main" val="3641162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Impute results in bias, where more data is available through data, better signal for patient states, good proxies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Input</a:t>
            </a:r>
            <a:r>
              <a:rPr lang="en-US" dirty="0"/>
              <a:t> :  Physiological Measurements throughout time for </a:t>
            </a:r>
            <a:r>
              <a:rPr lang="en-US" i="1" dirty="0"/>
              <a:t>48 hours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Output</a:t>
            </a:r>
            <a:r>
              <a:rPr lang="en-US" dirty="0"/>
              <a:t> : Length of stay in ICU in days</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4</a:t>
            </a:fld>
            <a:endParaRPr lang="en-US"/>
          </a:p>
        </p:txBody>
      </p:sp>
    </p:spTree>
    <p:extLst>
      <p:ext uri="{BB962C8B-B14F-4D97-AF65-F5344CB8AC3E}">
        <p14:creationId xmlns:p14="http://schemas.microsoft.com/office/powerpoint/2010/main" val="434436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parameters to learn, less complexity, </a:t>
            </a:r>
            <a:r>
              <a:rPr lang="en-US" dirty="0" err="1"/>
              <a:t>explainability</a:t>
            </a:r>
            <a:r>
              <a:rPr lang="en-US" dirty="0"/>
              <a:t> </a:t>
            </a:r>
            <a:r>
              <a:rPr lang="en-US" dirty="0" err="1"/>
              <a:t>transiton</a:t>
            </a:r>
            <a:r>
              <a:rPr lang="en-US" dirty="0"/>
              <a:t> and pie and emission probabilities</a:t>
            </a:r>
          </a:p>
          <a:p>
            <a:endParaRPr lang="en-US" dirty="0"/>
          </a:p>
          <a:p>
            <a:endParaRPr lang="en-US" dirty="0"/>
          </a:p>
          <a:p>
            <a:r>
              <a:rPr lang="en-US" dirty="0"/>
              <a:t>Five common regression models: LASSO regression</a:t>
            </a:r>
          </a:p>
          <a:p>
            <a:pPr marL="285750" indent="-285750">
              <a:buClr>
                <a:srgbClr val="C00000"/>
              </a:buClr>
              <a:buFont typeface="Arial" panose="020B0604020202020204" pitchFamily="34" charset="0"/>
              <a:buChar char="•"/>
            </a:pPr>
            <a:r>
              <a:rPr lang="en-US" sz="1200" dirty="0"/>
              <a:t>Ridge regression</a:t>
            </a:r>
          </a:p>
          <a:p>
            <a:pPr marL="285750" indent="-285750">
              <a:buClr>
                <a:srgbClr val="C00000"/>
              </a:buClr>
              <a:buFont typeface="Arial" panose="020B0604020202020204" pitchFamily="34" charset="0"/>
              <a:buChar char="•"/>
            </a:pPr>
            <a:r>
              <a:rPr lang="en-US" sz="1200" dirty="0"/>
              <a:t>Poisson regression</a:t>
            </a:r>
          </a:p>
          <a:p>
            <a:pPr marL="285750" indent="-285750">
              <a:buClr>
                <a:srgbClr val="C00000"/>
              </a:buClr>
              <a:buFont typeface="Arial" panose="020B0604020202020204" pitchFamily="34" charset="0"/>
              <a:buChar char="•"/>
            </a:pPr>
            <a:r>
              <a:rPr lang="en-US" sz="1200" dirty="0"/>
              <a:t>Binomial regression</a:t>
            </a:r>
          </a:p>
          <a:p>
            <a:pPr marL="285750" indent="-285750">
              <a:buClr>
                <a:srgbClr val="C00000"/>
              </a:buClr>
              <a:buFont typeface="Arial" panose="020B0604020202020204" pitchFamily="34" charset="0"/>
              <a:buChar char="•"/>
            </a:pPr>
            <a:r>
              <a:rPr lang="en-US" sz="1200" dirty="0"/>
              <a:t>Support vector regression (SVR)</a:t>
            </a:r>
          </a:p>
          <a:p>
            <a:pPr marL="285750" indent="-285750">
              <a:buClr>
                <a:srgbClr val="C00000"/>
              </a:buClr>
              <a:buFont typeface="Arial" panose="020B0604020202020204" pitchFamily="34" charset="0"/>
              <a:buChar char="•"/>
            </a:pPr>
            <a:endParaRPr lang="en-US" sz="1200" dirty="0"/>
          </a:p>
          <a:p>
            <a:r>
              <a:rPr lang="en-US" dirty="0"/>
              <a:t>(5 statistics) for each of the 7 variables</a:t>
            </a:r>
          </a:p>
          <a:p>
            <a:pPr lvl="1"/>
            <a:r>
              <a:rPr lang="en-US" dirty="0">
                <a:solidFill>
                  <a:schemeClr val="tx1"/>
                </a:solidFill>
              </a:rPr>
              <a:t>35 features in total for each patient</a:t>
            </a:r>
          </a:p>
          <a:p>
            <a:pPr marL="285750" indent="-285750">
              <a:buClr>
                <a:srgbClr val="C00000"/>
              </a:buClr>
              <a:buFont typeface="Arial" panose="020B0604020202020204" pitchFamily="34" charset="0"/>
              <a:buChar char="•"/>
            </a:pPr>
            <a:endParaRPr lang="en-US" sz="1200" dirty="0"/>
          </a:p>
          <a:p>
            <a:pPr marL="285750" marR="0" lvl="0" indent="-285750" algn="l" defTabSz="914400" rtl="0" eaLnBrk="0" fontAlgn="base" latinLnBrk="0" hangingPunct="0">
              <a:lnSpc>
                <a:spcPct val="100000"/>
              </a:lnSpc>
              <a:spcBef>
                <a:spcPct val="30000"/>
              </a:spcBef>
              <a:spcAft>
                <a:spcPct val="0"/>
              </a:spcAft>
              <a:buClr>
                <a:srgbClr val="C00000"/>
              </a:buClr>
              <a:buSzTx/>
              <a:buFont typeface="Arial" panose="020B0604020202020204" pitchFamily="34" charset="0"/>
              <a:buChar char="•"/>
              <a:tabLst/>
              <a:defRPr/>
            </a:pPr>
            <a:r>
              <a:rPr lang="en-US" sz="1200" dirty="0">
                <a:highlight>
                  <a:srgbClr val="FFFF00"/>
                </a:highlight>
              </a:rPr>
              <a:t>Meanwhile HMM Model attempts to utilize all temporal information by considering all values</a:t>
            </a:r>
          </a:p>
          <a:p>
            <a:pPr marL="285750" indent="-285750">
              <a:buClr>
                <a:srgbClr val="C00000"/>
              </a:buClr>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5</a:t>
            </a:fld>
            <a:endParaRPr lang="en-US"/>
          </a:p>
        </p:txBody>
      </p:sp>
    </p:spTree>
    <p:extLst>
      <p:ext uri="{BB962C8B-B14F-4D97-AF65-F5344CB8AC3E}">
        <p14:creationId xmlns:p14="http://schemas.microsoft.com/office/powerpoint/2010/main" val="668817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6</a:t>
            </a:fld>
            <a:endParaRPr lang="en-US"/>
          </a:p>
        </p:txBody>
      </p:sp>
    </p:spTree>
    <p:extLst>
      <p:ext uri="{BB962C8B-B14F-4D97-AF65-F5344CB8AC3E}">
        <p14:creationId xmlns:p14="http://schemas.microsoft.com/office/powerpoint/2010/main" val="3153285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highlight>
                  <a:srgbClr val="FFFF00"/>
                </a:highlight>
              </a:rPr>
              <a:t>Len(Sequence) = # time windows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highlight>
                  <a:srgbClr val="FFFF00"/>
                </a:highlight>
              </a:rPr>
              <a:t>Spits out likelihood of each state for a given time window</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7</a:t>
            </a:fld>
            <a:endParaRPr lang="en-US"/>
          </a:p>
        </p:txBody>
      </p:sp>
    </p:spTree>
    <p:extLst>
      <p:ext uri="{BB962C8B-B14F-4D97-AF65-F5344CB8AC3E}">
        <p14:creationId xmlns:p14="http://schemas.microsoft.com/office/powerpoint/2010/main" val="2308145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distributed</a:t>
            </a:r>
          </a:p>
        </p:txBody>
      </p:sp>
      <p:sp>
        <p:nvSpPr>
          <p:cNvPr id="4" name="Slide Number Placeholder 3"/>
          <p:cNvSpPr>
            <a:spLocks noGrp="1"/>
          </p:cNvSpPr>
          <p:nvPr>
            <p:ph type="sldNum" sz="quarter" idx="10"/>
          </p:nvPr>
        </p:nvSpPr>
        <p:spPr/>
        <p:txBody>
          <a:bodyPr/>
          <a:lstStyle/>
          <a:p>
            <a:fld id="{CEFA16CB-AEBE-4616-A0C2-923B64A8254D}" type="slidenum">
              <a:rPr lang="en-US" smtClean="0"/>
              <a:pPr/>
              <a:t>8</a:t>
            </a:fld>
            <a:endParaRPr lang="en-US"/>
          </a:p>
        </p:txBody>
      </p:sp>
    </p:spTree>
    <p:extLst>
      <p:ext uri="{BB962C8B-B14F-4D97-AF65-F5344CB8AC3E}">
        <p14:creationId xmlns:p14="http://schemas.microsoft.com/office/powerpoint/2010/main" val="1054056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 lower is better  of Patients belonging to one start-end pair </a:t>
            </a:r>
          </a:p>
          <a:p>
            <a:endParaRPr lang="en-US" sz="1200" b="1" dirty="0"/>
          </a:p>
          <a:p>
            <a:r>
              <a:rPr lang="en-US" sz="1200" b="1" dirty="0"/>
              <a:t> </a:t>
            </a:r>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9</a:t>
            </a:fld>
            <a:endParaRPr lang="en-US"/>
          </a:p>
        </p:txBody>
      </p:sp>
    </p:spTree>
    <p:extLst>
      <p:ext uri="{BB962C8B-B14F-4D97-AF65-F5344CB8AC3E}">
        <p14:creationId xmlns:p14="http://schemas.microsoft.com/office/powerpoint/2010/main" val="489058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Saps II has 14 features, 7 additional features</a:t>
            </a:r>
          </a:p>
          <a:p>
            <a:r>
              <a:rPr lang="en-US" dirty="0"/>
              <a:t>Tried including all, seemed rather like modelling noise square was one, capturing time </a:t>
            </a:r>
            <a:r>
              <a:rPr lang="en-US" dirty="0" err="1"/>
              <a:t>evolution,not</a:t>
            </a:r>
            <a:r>
              <a:rPr lang="en-US" dirty="0"/>
              <a:t> a fair baseline , correlation discovery single hmm might not be the best choice, different rates of update, how to tie different states together </a:t>
            </a:r>
          </a:p>
        </p:txBody>
      </p:sp>
      <p:sp>
        <p:nvSpPr>
          <p:cNvPr id="4" name="Slide Number Placeholder 3"/>
          <p:cNvSpPr>
            <a:spLocks noGrp="1"/>
          </p:cNvSpPr>
          <p:nvPr>
            <p:ph type="sldNum" sz="quarter" idx="10"/>
          </p:nvPr>
        </p:nvSpPr>
        <p:spPr/>
        <p:txBody>
          <a:bodyPr/>
          <a:lstStyle/>
          <a:p>
            <a:fld id="{CEFA16CB-AEBE-4616-A0C2-923B64A8254D}" type="slidenum">
              <a:rPr lang="en-US" smtClean="0"/>
              <a:pPr/>
              <a:t>10</a:t>
            </a:fld>
            <a:endParaRPr lang="en-US"/>
          </a:p>
        </p:txBody>
      </p:sp>
    </p:spTree>
    <p:extLst>
      <p:ext uri="{BB962C8B-B14F-4D97-AF65-F5344CB8AC3E}">
        <p14:creationId xmlns:p14="http://schemas.microsoft.com/office/powerpoint/2010/main" val="34471499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89"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427113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Speak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91"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87397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Speaker_Extra Space">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35"/>
            <a:ext cx="9144000" cy="5143500"/>
          </a:xfrm>
          <a:prstGeom prst="rect">
            <a:avLst/>
          </a:prstGeom>
        </p:spPr>
      </p:pic>
      <p:sp>
        <p:nvSpPr>
          <p:cNvPr id="3075" name="Rectangle 3"/>
          <p:cNvSpPr>
            <a:spLocks noGrp="1" noChangeArrowheads="1"/>
          </p:cNvSpPr>
          <p:nvPr>
            <p:ph type="subTitle" idx="1" hasCustomPrompt="1"/>
          </p:nvPr>
        </p:nvSpPr>
        <p:spPr>
          <a:xfrm>
            <a:off x="552920" y="2326044"/>
            <a:ext cx="7964716" cy="451406"/>
          </a:xfrm>
        </p:spPr>
        <p:txBody>
          <a:bodyPr wrap="square" bIns="0" anchor="t">
            <a:spAutoFit/>
          </a:bodyPr>
          <a:lstStyle>
            <a:lvl1pPr marL="0" indent="0" algn="l">
              <a:spcBef>
                <a:spcPts val="400"/>
              </a:spcBef>
              <a:buFontTx/>
              <a:buNone/>
              <a:defRPr sz="1400" b="1">
                <a:solidFill>
                  <a:schemeClr val="tx1"/>
                </a:solidFill>
                <a:latin typeface="Arial"/>
                <a:cs typeface="Arial"/>
              </a:defRPr>
            </a:lvl1pPr>
            <a:lvl2pPr marL="0" indent="0">
              <a:spcBef>
                <a:spcPts val="400"/>
              </a:spcBef>
              <a:buNone/>
              <a:defRPr sz="1200" baseline="0"/>
            </a:lvl2pPr>
          </a:lstStyle>
          <a:p>
            <a:r>
              <a:rPr lang="en-US" dirty="0"/>
              <a:t>Speaker</a:t>
            </a:r>
          </a:p>
          <a:p>
            <a:pPr lvl="1"/>
            <a:r>
              <a:rPr lang="en-US" dirty="0"/>
              <a:t>Institution</a:t>
            </a:r>
          </a:p>
        </p:txBody>
      </p:sp>
      <p:sp>
        <p:nvSpPr>
          <p:cNvPr id="3" name="Text Placeholder 2"/>
          <p:cNvSpPr>
            <a:spLocks noGrp="1"/>
          </p:cNvSpPr>
          <p:nvPr>
            <p:ph type="body" sz="quarter" idx="10" hasCustomPrompt="1"/>
          </p:nvPr>
        </p:nvSpPr>
        <p:spPr>
          <a:xfrm>
            <a:off x="553591" y="1025725"/>
            <a:ext cx="7964045"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558601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final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Roboto Regular"/>
                <a:cs typeface="Roboto Regular"/>
              </a:defRPr>
            </a:lvl1pPr>
            <a:lvl2pPr marL="0" indent="0" algn="ctr">
              <a:spcBef>
                <a:spcPts val="1000"/>
              </a:spcBef>
              <a:buNone/>
              <a:defRPr sz="2400" b="0">
                <a:solidFill>
                  <a:schemeClr val="accent2"/>
                </a:solidFill>
                <a:latin typeface="Roboto Ligh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2642233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2"/>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159414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9" y="389211"/>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314384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945768"/>
            <a:ext cx="3924339" cy="3564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945768"/>
            <a:ext cx="3924339" cy="3564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238393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a:xfrm>
            <a:off x="552658" y="382696"/>
            <a:ext cx="6772155"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5"/>
            <a:ext cx="2543762" cy="3570961"/>
          </a:xfrm>
        </p:spPr>
        <p:txBody>
          <a:bodyPr/>
          <a:lstStyle>
            <a:lvl1pPr>
              <a:defRPr sz="2000"/>
            </a:lvl1pPr>
            <a:lvl2pPr>
              <a:defRPr sz="1600"/>
            </a:lvl2pPr>
            <a:lvl3pPr>
              <a:defRPr sz="1400"/>
            </a:lvl3pPr>
            <a:lvl4pPr>
              <a:defRPr sz="12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3280712"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4"/>
          </p:nvPr>
        </p:nvSpPr>
        <p:spPr>
          <a:xfrm>
            <a:off x="6024546"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138395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Rows">
    <p:spTree>
      <p:nvGrpSpPr>
        <p:cNvPr id="1" name=""/>
        <p:cNvGrpSpPr/>
        <p:nvPr/>
      </p:nvGrpSpPr>
      <p:grpSpPr>
        <a:xfrm>
          <a:off x="0" y="0"/>
          <a:ext cx="0" cy="0"/>
          <a:chOff x="0" y="0"/>
          <a:chExt cx="0" cy="0"/>
        </a:xfrm>
      </p:grpSpPr>
      <p:sp>
        <p:nvSpPr>
          <p:cNvPr id="2" name="Title 1"/>
          <p:cNvSpPr>
            <a:spLocks noGrp="1"/>
          </p:cNvSpPr>
          <p:nvPr>
            <p:ph type="title"/>
          </p:nvPr>
        </p:nvSpPr>
        <p:spPr>
          <a:xfrm>
            <a:off x="552657" y="382696"/>
            <a:ext cx="6779020"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7"/>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8" name="Content Placeholder 8"/>
          <p:cNvSpPr>
            <a:spLocks noGrp="1"/>
          </p:cNvSpPr>
          <p:nvPr>
            <p:ph sz="quarter" idx="13"/>
          </p:nvPr>
        </p:nvSpPr>
        <p:spPr>
          <a:xfrm>
            <a:off x="557427" y="2169441"/>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8"/>
          <p:cNvSpPr>
            <a:spLocks noGrp="1"/>
          </p:cNvSpPr>
          <p:nvPr>
            <p:ph sz="quarter" idx="14"/>
          </p:nvPr>
        </p:nvSpPr>
        <p:spPr>
          <a:xfrm>
            <a:off x="558800" y="3413355"/>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9701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1558325"/>
            <a:ext cx="3924339" cy="29518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1558325"/>
            <a:ext cx="3924339" cy="2951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6" name="Text Placeholder 5"/>
          <p:cNvSpPr>
            <a:spLocks noGrp="1"/>
          </p:cNvSpPr>
          <p:nvPr>
            <p:ph type="body" sz="quarter" idx="14"/>
          </p:nvPr>
        </p:nvSpPr>
        <p:spPr>
          <a:xfrm>
            <a:off x="4640650" y="947867"/>
            <a:ext cx="3919839" cy="603592"/>
          </a:xfrm>
        </p:spPr>
        <p:txBody>
          <a:bodyPr/>
          <a:lstStyle>
            <a:lvl1pPr>
              <a:defRPr sz="2000" b="1"/>
            </a:lvl1pPr>
          </a:lstStyle>
          <a:p>
            <a:pPr lvl="0"/>
            <a:r>
              <a:rPr lang="en-US" dirty="0"/>
              <a:t>Click to edit Master text styles</a:t>
            </a:r>
          </a:p>
        </p:txBody>
      </p:sp>
      <p:sp>
        <p:nvSpPr>
          <p:cNvPr id="12" name="Text Placeholder 5"/>
          <p:cNvSpPr>
            <a:spLocks noGrp="1"/>
          </p:cNvSpPr>
          <p:nvPr>
            <p:ph type="body" sz="quarter" idx="15"/>
          </p:nvPr>
        </p:nvSpPr>
        <p:spPr>
          <a:xfrm>
            <a:off x="550563" y="949239"/>
            <a:ext cx="3919839" cy="603592"/>
          </a:xfrm>
        </p:spPr>
        <p:txBody>
          <a:bodyPr/>
          <a:lstStyle>
            <a:lvl1pPr>
              <a:defRPr sz="2000" b="1"/>
            </a:lvl1pPr>
          </a:lstStyle>
          <a:p>
            <a:pPr lvl="0"/>
            <a:r>
              <a:rPr lang="en-US" dirty="0"/>
              <a:t>Click to edit Master text styles</a:t>
            </a:r>
          </a:p>
        </p:txBody>
      </p:sp>
    </p:spTree>
    <p:extLst>
      <p:ext uri="{BB962C8B-B14F-4D97-AF65-F5344CB8AC3E}">
        <p14:creationId xmlns:p14="http://schemas.microsoft.com/office/powerpoint/2010/main" val="887193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4" name="Content Placeholder 3"/>
          <p:cNvSpPr>
            <a:spLocks noGrp="1"/>
          </p:cNvSpPr>
          <p:nvPr>
            <p:ph sz="quarter" idx="16"/>
          </p:nvPr>
        </p:nvSpPr>
        <p:spPr>
          <a:xfrm>
            <a:off x="3624651" y="947351"/>
            <a:ext cx="4963297" cy="35628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489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descr="presenter version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mj-lt"/>
                <a:cs typeface="Roboto Regular"/>
              </a:defRPr>
            </a:lvl1pPr>
            <a:lvl2pPr marL="0" indent="0" algn="ctr">
              <a:spcBef>
                <a:spcPts val="1000"/>
              </a:spcBef>
              <a:buNone/>
              <a:defRPr sz="2400" b="0">
                <a:solidFill>
                  <a:schemeClr val="accent2">
                    <a:lumMod val="75000"/>
                  </a:schemeClr>
                </a:solidFill>
                <a:latin typeface="+mj-l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extLst>
      <p:ext uri="{BB962C8B-B14F-4D97-AF65-F5344CB8AC3E}">
        <p14:creationId xmlns:p14="http://schemas.microsoft.com/office/powerpoint/2010/main" val="817310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4" y="382696"/>
            <a:ext cx="6778668"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5" name="Picture Placeholder 4"/>
          <p:cNvSpPr>
            <a:spLocks noGrp="1"/>
          </p:cNvSpPr>
          <p:nvPr>
            <p:ph type="pic" sz="quarter" idx="17"/>
          </p:nvPr>
        </p:nvSpPr>
        <p:spPr>
          <a:xfrm>
            <a:off x="3625250" y="947351"/>
            <a:ext cx="4962697" cy="3562865"/>
          </a:xfrm>
        </p:spPr>
        <p:txBody>
          <a:bodyPr/>
          <a:lstStyle/>
          <a:p>
            <a:endParaRPr lang="en-US"/>
          </a:p>
        </p:txBody>
      </p:sp>
    </p:spTree>
    <p:extLst>
      <p:ext uri="{BB962C8B-B14F-4D97-AF65-F5344CB8AC3E}">
        <p14:creationId xmlns:p14="http://schemas.microsoft.com/office/powerpoint/2010/main" val="1179746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0" y="0"/>
            <a:ext cx="9144000" cy="5143500"/>
          </a:xfrm>
          <a:prstGeom prst="rect">
            <a:avLst/>
          </a:prstGeom>
          <a:solidFill>
            <a:schemeClr val="bg1"/>
          </a:solidFill>
          <a:ln>
            <a:noFill/>
          </a:ln>
          <a:extLst/>
        </p:spPr>
        <p:txBody>
          <a:bodyPr wrap="none" anchor="ctr"/>
          <a:lstStyle/>
          <a:p>
            <a:endParaRPr lang="en-US">
              <a:solidFill>
                <a:srgbClr val="000000"/>
              </a:solidFill>
              <a:latin typeface="Calibri" pitchFamily="34" charset="0"/>
              <a:ea typeface="MS PGothic" pitchFamily="34" charset="-128"/>
            </a:endParaRPr>
          </a:p>
        </p:txBody>
      </p:sp>
    </p:spTree>
    <p:extLst>
      <p:ext uri="{BB962C8B-B14F-4D97-AF65-F5344CB8AC3E}">
        <p14:creationId xmlns:p14="http://schemas.microsoft.com/office/powerpoint/2010/main" val="2570148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bout AMIA">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endParaRPr lang="en-US" dirty="0"/>
          </a:p>
        </p:txBody>
      </p:sp>
      <p:pic>
        <p:nvPicPr>
          <p:cNvPr id="15" name="Picture 1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16" name="Picture 1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17" name="Rectangle 16"/>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20" name="Picture 1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21" name="Picture 20"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sp>
        <p:nvSpPr>
          <p:cNvPr id="2" name="TextBox 1"/>
          <p:cNvSpPr txBox="1"/>
          <p:nvPr userDrawn="1"/>
        </p:nvSpPr>
        <p:spPr>
          <a:xfrm>
            <a:off x="545353" y="2689413"/>
            <a:ext cx="4235823" cy="172354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Roboto Regular"/>
                <a:ea typeface="MS PGothic" pitchFamily="34" charset="-128"/>
                <a:cs typeface="Roboto Regular"/>
              </a:rPr>
              <a:t>AMIA is the professional home for more than 5,400 informatics professionals, representing frontline clinicians, researchers, public health experts and educators who bring meaning to data, manage information and generate new knowledge across the research and healthcare enterprise.</a:t>
            </a:r>
          </a:p>
        </p:txBody>
      </p:sp>
      <p:pic>
        <p:nvPicPr>
          <p:cNvPr id="6" name="Picture 5"/>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919299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bout AMIA_Presenter">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687934"/>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2" y="3000379"/>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2" y="3373686"/>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2" y="3963175"/>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8" name="Rectangle 7"/>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10" name="Picture 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18" name="Picture 17"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pic>
        <p:nvPicPr>
          <p:cNvPr id="17" name="Picture 16"/>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1913575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xfrm>
            <a:off x="547080" y="399557"/>
            <a:ext cx="6777732" cy="320088"/>
          </a:xfrm>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507692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1"/>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atin typeface="+mn-lt"/>
              </a:defRPr>
            </a:lvl2pPr>
            <a:lvl3pPr>
              <a:spcBef>
                <a:spcPts val="600"/>
              </a:spcBef>
              <a:defRPr>
                <a:latin typeface="+mn-lt"/>
              </a:defRPr>
            </a:lvl3pPr>
            <a:lvl4pPr>
              <a:spcBef>
                <a:spcPts val="600"/>
              </a:spcBef>
              <a:defRPr>
                <a:latin typeface="+mn-lt"/>
              </a:defRPr>
            </a:lvl4pPr>
            <a:lvl5pPr>
              <a:spcBef>
                <a:spcPts val="6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97800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7" y="389210"/>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4852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3" y="382695"/>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79"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1"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8247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751431"/>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0" y="3063876"/>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0" y="3437182"/>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0" y="4026672"/>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383249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0" y="2373497"/>
            <a:ext cx="4237011" cy="2212676"/>
          </a:xfrm>
        </p:spPr>
        <p:txBody>
          <a:bodyPr anchor="ctr"/>
          <a:lstStyle>
            <a:lvl1pPr>
              <a:defRPr sz="1800"/>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2622233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cover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643161"/>
            <a:ext cx="3093232" cy="215444"/>
          </a:xfrm>
        </p:spPr>
        <p:txBody>
          <a:bodyPr wrap="square" bIns="0" anchor="t">
            <a:spAutoFit/>
          </a:bodyPr>
          <a:lstStyle>
            <a:lvl1pPr marL="0" indent="0" algn="l">
              <a:buFontTx/>
              <a:buNone/>
              <a:defRPr sz="1400" b="0">
                <a:solidFill>
                  <a:schemeClr val="tx1"/>
                </a:solidFill>
                <a:latin typeface="Roboto Regular"/>
                <a:cs typeface="Roboto Regular"/>
              </a:defRPr>
            </a:lvl1pPr>
          </a:lstStyle>
          <a:p>
            <a:r>
              <a:rPr lang="en-US" dirty="0"/>
              <a:t>Date</a:t>
            </a:r>
          </a:p>
        </p:txBody>
      </p:sp>
      <p:sp>
        <p:nvSpPr>
          <p:cNvPr id="3" name="Text Placeholder 2"/>
          <p:cNvSpPr>
            <a:spLocks noGrp="1"/>
          </p:cNvSpPr>
          <p:nvPr>
            <p:ph type="body" sz="quarter" idx="10" hasCustomPrompt="1"/>
          </p:nvPr>
        </p:nvSpPr>
        <p:spPr>
          <a:xfrm>
            <a:off x="553590" y="1297460"/>
            <a:ext cx="4498952" cy="1112108"/>
          </a:xfrm>
        </p:spPr>
        <p:txBody>
          <a:bodyPr anchor="b"/>
          <a:lstStyle>
            <a:lvl1pPr>
              <a:lnSpc>
                <a:spcPct val="90000"/>
              </a:lnSpc>
              <a:spcBef>
                <a:spcPts val="1000"/>
              </a:spcBef>
              <a:defRPr sz="2800" b="1">
                <a:solidFill>
                  <a:schemeClr val="accent1"/>
                </a:solidFill>
                <a:latin typeface="Roboto Regular"/>
                <a:cs typeface="Roboto Regular"/>
              </a:defRPr>
            </a:lvl1pPr>
            <a:lvl2pPr marL="0" indent="0">
              <a:spcBef>
                <a:spcPts val="1000"/>
              </a:spcBef>
              <a:buNone/>
              <a:defRPr sz="1600" b="0">
                <a:solidFill>
                  <a:schemeClr val="accent2"/>
                </a:solidFill>
                <a:latin typeface="Roboto Light"/>
                <a:cs typeface="Roboto Light"/>
              </a:defRPr>
            </a:lvl2pPr>
          </a:lstStyle>
          <a:p>
            <a:pPr lvl="0"/>
            <a:r>
              <a:rPr lang="en-US" dirty="0"/>
              <a:t>Title</a:t>
            </a:r>
          </a:p>
          <a:p>
            <a:pPr lvl="1"/>
            <a:r>
              <a:rPr lang="en-US" dirty="0"/>
              <a:t>Subtitle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50183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descr="holding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4" name="TextBox 3"/>
          <p:cNvSpPr txBox="1"/>
          <p:nvPr userDrawn="1"/>
        </p:nvSpPr>
        <p:spPr>
          <a:xfrm>
            <a:off x="1472239" y="1360180"/>
            <a:ext cx="5588002" cy="830997"/>
          </a:xfrm>
          <a:prstGeom prst="rect">
            <a:avLst/>
          </a:prstGeom>
          <a:noFill/>
        </p:spPr>
        <p:txBody>
          <a:bodyPr wrap="square" lIns="0" tIns="45720" rIns="0" bIns="45720" rtlCol="0">
            <a:spAutoFit/>
          </a:bodyPr>
          <a:lstStyle/>
          <a:p>
            <a:pPr>
              <a:lnSpc>
                <a:spcPct val="100000"/>
              </a:lnSpc>
            </a:pPr>
            <a:r>
              <a:rPr lang="en-US" sz="2400" b="1" dirty="0">
                <a:solidFill>
                  <a:schemeClr val="accent1"/>
                </a:solidFill>
                <a:latin typeface="Roboto Regular"/>
                <a:cs typeface="Roboto Regular"/>
              </a:rPr>
              <a:t>Discovering</a:t>
            </a:r>
            <a:r>
              <a:rPr lang="en-US" sz="2400" dirty="0">
                <a:solidFill>
                  <a:schemeClr val="accent1"/>
                </a:solidFill>
                <a:latin typeface="Roboto Regular"/>
                <a:cs typeface="Roboto Regular"/>
              </a:rPr>
              <a:t> health insights.</a:t>
            </a:r>
          </a:p>
          <a:p>
            <a:pPr marL="0" marR="0" indent="0" algn="l" defTabSz="914400" rtl="0" eaLnBrk="1" fontAlgn="base" latinLnBrk="0" hangingPunct="1">
              <a:lnSpc>
                <a:spcPct val="100000"/>
              </a:lnSpc>
              <a:spcBef>
                <a:spcPct val="0"/>
              </a:spcBef>
              <a:spcAft>
                <a:spcPct val="0"/>
              </a:spcAft>
              <a:buClrTx/>
              <a:buSzTx/>
              <a:buFontTx/>
              <a:buNone/>
              <a:tabLst/>
              <a:defRPr/>
            </a:pPr>
            <a:r>
              <a:rPr lang="en-US" sz="2400" b="1" dirty="0">
                <a:solidFill>
                  <a:schemeClr val="accent1"/>
                </a:solidFill>
                <a:latin typeface="Roboto Regular"/>
                <a:cs typeface="Roboto Regular"/>
              </a:rPr>
              <a:t>Accelerating </a:t>
            </a:r>
            <a:r>
              <a:rPr lang="en-US" sz="2400" dirty="0">
                <a:solidFill>
                  <a:schemeClr val="accent1"/>
                </a:solidFill>
                <a:latin typeface="Roboto Regular"/>
                <a:cs typeface="Roboto Regular"/>
              </a:rPr>
              <a:t>healthcare</a:t>
            </a:r>
            <a:r>
              <a:rPr lang="en-US" sz="2400" baseline="0" dirty="0">
                <a:solidFill>
                  <a:schemeClr val="accent1"/>
                </a:solidFill>
                <a:latin typeface="Roboto Regular"/>
                <a:cs typeface="Roboto Regular"/>
              </a:rPr>
              <a:t> transformation.</a:t>
            </a:r>
            <a:endParaRPr lang="en-US" sz="2400" dirty="0">
              <a:solidFill>
                <a:schemeClr val="accent1"/>
              </a:solidFill>
              <a:latin typeface="Roboto Regular"/>
              <a:cs typeface="Roboto Regular"/>
            </a:endParaRP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99775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image" Target="../media/image11.jpe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99556"/>
            <a:ext cx="6777732" cy="320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78" y="939255"/>
            <a:ext cx="8056359" cy="3570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pic>
        <p:nvPicPr>
          <p:cNvPr id="7" name="Picture 6" descr="amia-logo_color.png"/>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cSld>
  <p:clrMap bg1="lt1" tx1="dk1" bg2="lt2" tx2="dk2" accent1="accent1" accent2="accent2" accent3="accent3" accent4="accent4" accent5="accent5" accent6="accent6" hlink="hlink" folHlink="folHlink"/>
  <p:sldLayoutIdLst>
    <p:sldLayoutId id="2147484515" r:id="rId1"/>
    <p:sldLayoutId id="2147484584" r:id="rId2"/>
    <p:sldLayoutId id="2147484522" r:id="rId3"/>
    <p:sldLayoutId id="2147484517" r:id="rId4"/>
    <p:sldLayoutId id="2147484518" r:id="rId5"/>
    <p:sldLayoutId id="2147484588" r:id="rId6"/>
    <p:sldLayoutId id="2147484589" r:id="rId7"/>
  </p:sldLayoutIdLst>
  <p:hf hdr="0" dt="0"/>
  <p:txStyles>
    <p:titleStyle>
      <a:lvl1pPr algn="l" rtl="0" eaLnBrk="1" fontAlgn="base" hangingPunct="1">
        <a:lnSpc>
          <a:spcPct val="80000"/>
        </a:lnSpc>
        <a:spcBef>
          <a:spcPct val="0"/>
        </a:spcBef>
        <a:spcAft>
          <a:spcPct val="0"/>
        </a:spcAft>
        <a:defRPr sz="2600" b="1" i="0">
          <a:solidFill>
            <a:schemeClr val="accent1"/>
          </a:solidFill>
          <a:latin typeface="+mj-lt"/>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0" y="14942"/>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86220"/>
            <a:ext cx="6777732" cy="33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80" y="939255"/>
            <a:ext cx="8056359" cy="3570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pic>
        <p:nvPicPr>
          <p:cNvPr id="7" name="Picture 6" descr="amia-logo_color.png"/>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3148664903"/>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Lst>
  <p:hf hdr="0" dt="0"/>
  <p:txStyles>
    <p:titleStyle>
      <a:lvl1pPr algn="l" rtl="0" eaLnBrk="1" fontAlgn="base" hangingPunct="1">
        <a:lnSpc>
          <a:spcPct val="80000"/>
        </a:lnSpc>
        <a:spcBef>
          <a:spcPct val="0"/>
        </a:spcBef>
        <a:spcAft>
          <a:spcPct val="0"/>
        </a:spcAft>
        <a:defRPr sz="2600" b="1" i="0">
          <a:solidFill>
            <a:schemeClr val="accent1"/>
          </a:solidFill>
          <a:latin typeface="Roboto Regular"/>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Roboto Regular"/>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1A10BCE-D490-8D43-98BC-26011DDD8721}"/>
              </a:ext>
            </a:extLst>
          </p:cNvPr>
          <p:cNvSpPr>
            <a:spLocks noGrp="1"/>
          </p:cNvSpPr>
          <p:nvPr>
            <p:ph type="subTitle" idx="1"/>
          </p:nvPr>
        </p:nvSpPr>
        <p:spPr>
          <a:xfrm>
            <a:off x="553591" y="2326043"/>
            <a:ext cx="5568076" cy="984885"/>
          </a:xfrm>
        </p:spPr>
        <p:txBody>
          <a:bodyPr/>
          <a:lstStyle/>
          <a:p>
            <a:r>
              <a:rPr lang="en-US" b="0" dirty="0"/>
              <a:t>Presenter</a:t>
            </a:r>
            <a:r>
              <a:rPr lang="en-US" dirty="0"/>
              <a:t> : Mani Sotoodeh			</a:t>
            </a:r>
          </a:p>
          <a:p>
            <a:pPr lvl="1"/>
            <a:r>
              <a:rPr lang="en-US" sz="1400" dirty="0">
                <a:solidFill>
                  <a:schemeClr val="accent6"/>
                </a:solidFill>
              </a:rPr>
              <a:t>Institution</a:t>
            </a:r>
            <a:r>
              <a:rPr lang="fa-IR" dirty="0"/>
              <a:t> : </a:t>
            </a:r>
            <a:r>
              <a:rPr lang="en-US" sz="1400" b="1" dirty="0">
                <a:solidFill>
                  <a:schemeClr val="accent6"/>
                </a:solidFill>
              </a:rPr>
              <a:t>Department of Computer Science - Emory University</a:t>
            </a:r>
            <a:endParaRPr lang="fa-IR" b="1" dirty="0">
              <a:solidFill>
                <a:schemeClr val="accent6"/>
              </a:solidFill>
            </a:endParaRPr>
          </a:p>
          <a:p>
            <a:pPr lvl="1"/>
            <a:r>
              <a:rPr lang="en-US" sz="1400" dirty="0">
                <a:solidFill>
                  <a:schemeClr val="tx1"/>
                </a:solidFill>
              </a:rPr>
              <a:t>Twitter</a:t>
            </a:r>
            <a:r>
              <a:rPr lang="en-US" dirty="0"/>
              <a:t>:</a:t>
            </a:r>
            <a:r>
              <a:rPr lang="en-US" b="1" dirty="0"/>
              <a:t> </a:t>
            </a:r>
            <a:r>
              <a:rPr lang="en-US" b="1" dirty="0">
                <a:solidFill>
                  <a:schemeClr val="tx1"/>
                </a:solidFill>
              </a:rPr>
              <a:t>@</a:t>
            </a:r>
            <a:r>
              <a:rPr lang="en-US" b="1" u="sng" dirty="0">
                <a:solidFill>
                  <a:schemeClr val="tx1"/>
                </a:solidFill>
              </a:rPr>
              <a:t>Manis29467226</a:t>
            </a:r>
            <a:r>
              <a:rPr lang="en-US" b="1" dirty="0"/>
              <a:t>	</a:t>
            </a:r>
            <a:r>
              <a:rPr lang="en-US" dirty="0"/>
              <a:t>		</a:t>
            </a:r>
            <a:endParaRPr lang="fa-IR" dirty="0"/>
          </a:p>
          <a:p>
            <a:pPr lvl="1"/>
            <a:r>
              <a:rPr lang="en-US" dirty="0">
                <a:solidFill>
                  <a:schemeClr val="tx1"/>
                </a:solidFill>
              </a:rPr>
              <a:t>#IS19</a:t>
            </a:r>
          </a:p>
        </p:txBody>
      </p:sp>
      <p:sp>
        <p:nvSpPr>
          <p:cNvPr id="5" name="Text Placeholder 4">
            <a:extLst>
              <a:ext uri="{FF2B5EF4-FFF2-40B4-BE49-F238E27FC236}">
                <a16:creationId xmlns:a16="http://schemas.microsoft.com/office/drawing/2014/main" id="{D95F18BA-2797-3349-948B-001C06C115A3}"/>
              </a:ext>
            </a:extLst>
          </p:cNvPr>
          <p:cNvSpPr>
            <a:spLocks noGrp="1"/>
          </p:cNvSpPr>
          <p:nvPr>
            <p:ph type="body" sz="quarter" idx="10"/>
          </p:nvPr>
        </p:nvSpPr>
        <p:spPr/>
        <p:txBody>
          <a:bodyPr/>
          <a:lstStyle/>
          <a:p>
            <a:endParaRPr lang="en-US" dirty="0"/>
          </a:p>
          <a:p>
            <a:r>
              <a:rPr lang="en-US" dirty="0"/>
              <a:t>Improving Length of Stay Prediction </a:t>
            </a:r>
          </a:p>
          <a:p>
            <a:r>
              <a:rPr lang="en-US" dirty="0"/>
              <a:t>Using a Hidden Markov Model</a:t>
            </a:r>
          </a:p>
          <a:p>
            <a:r>
              <a:rPr lang="en-US" sz="1200" dirty="0">
                <a:solidFill>
                  <a:schemeClr val="tx1"/>
                </a:solidFill>
              </a:rPr>
              <a:t>S04</a:t>
            </a:r>
          </a:p>
          <a:p>
            <a:r>
              <a:rPr lang="en-US" sz="1200" b="0" dirty="0">
                <a:solidFill>
                  <a:schemeClr val="accent6"/>
                </a:solidFill>
              </a:rPr>
              <a:t>Machine Learning in Clinical Predictive Modeling I</a:t>
            </a:r>
            <a:endParaRPr lang="en-US" sz="1200" dirty="0">
              <a:solidFill>
                <a:schemeClr val="accent6"/>
              </a:solidFill>
            </a:endParaRPr>
          </a:p>
        </p:txBody>
      </p:sp>
      <p:pic>
        <p:nvPicPr>
          <p:cNvPr id="13" name="Picture 12">
            <a:extLst>
              <a:ext uri="{FF2B5EF4-FFF2-40B4-BE49-F238E27FC236}">
                <a16:creationId xmlns:a16="http://schemas.microsoft.com/office/drawing/2014/main" id="{E857173E-65B3-E04E-9440-9BEAF9E13263}"/>
              </a:ext>
            </a:extLst>
          </p:cNvPr>
          <p:cNvPicPr>
            <a:picLocks noChangeAspect="1"/>
          </p:cNvPicPr>
          <p:nvPr/>
        </p:nvPicPr>
        <p:blipFill>
          <a:blip r:embed="rId2"/>
          <a:stretch>
            <a:fillRect/>
          </a:stretch>
        </p:blipFill>
        <p:spPr>
          <a:xfrm>
            <a:off x="6785811" y="0"/>
            <a:ext cx="2358189" cy="3049382"/>
          </a:xfrm>
          <a:prstGeom prst="rect">
            <a:avLst/>
          </a:prstGeom>
        </p:spPr>
      </p:pic>
    </p:spTree>
    <p:extLst>
      <p:ext uri="{BB962C8B-B14F-4D97-AF65-F5344CB8AC3E}">
        <p14:creationId xmlns:p14="http://schemas.microsoft.com/office/powerpoint/2010/main" val="1877897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MSE Comparison"/>
          <p:cNvSpPr txBox="1">
            <a:spLocks noGrp="1"/>
          </p:cNvSpPr>
          <p:nvPr>
            <p:ph type="title"/>
          </p:nvPr>
        </p:nvSpPr>
        <p:spPr>
          <a:prstGeom prst="rect">
            <a:avLst/>
          </a:prstGeom>
        </p:spPr>
        <p:txBody>
          <a:bodyPr/>
          <a:lstStyle/>
          <a:p>
            <a:r>
              <a:t>RMSE Comparison</a:t>
            </a:r>
          </a:p>
        </p:txBody>
      </p:sp>
      <p:graphicFrame>
        <p:nvGraphicFramePr>
          <p:cNvPr id="4" name="Table 3">
            <a:extLst>
              <a:ext uri="{FF2B5EF4-FFF2-40B4-BE49-F238E27FC236}">
                <a16:creationId xmlns:a16="http://schemas.microsoft.com/office/drawing/2014/main" id="{5F8474C4-4C61-7C4F-A9F3-8C2299EF8D2E}"/>
              </a:ext>
            </a:extLst>
          </p:cNvPr>
          <p:cNvGraphicFramePr>
            <a:graphicFrameLocks noGrp="1"/>
          </p:cNvGraphicFramePr>
          <p:nvPr>
            <p:extLst>
              <p:ext uri="{D42A27DB-BD31-4B8C-83A1-F6EECF244321}">
                <p14:modId xmlns:p14="http://schemas.microsoft.com/office/powerpoint/2010/main" val="1896731993"/>
              </p:ext>
            </p:extLst>
          </p:nvPr>
        </p:nvGraphicFramePr>
        <p:xfrm>
          <a:off x="916731" y="1021404"/>
          <a:ext cx="7351780" cy="3455019"/>
        </p:xfrm>
        <a:graphic>
          <a:graphicData uri="http://schemas.openxmlformats.org/drawingml/2006/table">
            <a:tbl>
              <a:tblPr firstRow="1" bandRow="1">
                <a:tableStyleId>{5C22544A-7EE6-4342-B048-85BDC9FD1C3A}</a:tableStyleId>
              </a:tblPr>
              <a:tblGrid>
                <a:gridCol w="3675890">
                  <a:extLst>
                    <a:ext uri="{9D8B030D-6E8A-4147-A177-3AD203B41FA5}">
                      <a16:colId xmlns:a16="http://schemas.microsoft.com/office/drawing/2014/main" val="3745077849"/>
                    </a:ext>
                  </a:extLst>
                </a:gridCol>
                <a:gridCol w="3675890">
                  <a:extLst>
                    <a:ext uri="{9D8B030D-6E8A-4147-A177-3AD203B41FA5}">
                      <a16:colId xmlns:a16="http://schemas.microsoft.com/office/drawing/2014/main" val="1330309998"/>
                    </a:ext>
                  </a:extLst>
                </a:gridCol>
              </a:tblGrid>
              <a:tr h="383891">
                <a:tc>
                  <a:txBody>
                    <a:bodyPr/>
                    <a:lstStyle/>
                    <a:p>
                      <a:pPr algn="ctr"/>
                      <a:r>
                        <a:rPr lang="en-US" dirty="0"/>
                        <a:t>Model</a:t>
                      </a:r>
                    </a:p>
                  </a:txBody>
                  <a:tcPr/>
                </a:tc>
                <a:tc>
                  <a:txBody>
                    <a:bodyPr/>
                    <a:lstStyle/>
                    <a:p>
                      <a:pPr algn="ctr"/>
                      <a:r>
                        <a:rPr lang="en-US" dirty="0"/>
                        <a:t>RMSE ( In hours)</a:t>
                      </a:r>
                    </a:p>
                  </a:txBody>
                  <a:tcPr/>
                </a:tc>
                <a:extLst>
                  <a:ext uri="{0D108BD9-81ED-4DB2-BD59-A6C34878D82A}">
                    <a16:rowId xmlns:a16="http://schemas.microsoft.com/office/drawing/2014/main" val="3041411205"/>
                  </a:ext>
                </a:extLst>
              </a:tr>
              <a:tr h="383891">
                <a:tc>
                  <a:txBody>
                    <a:bodyPr/>
                    <a:lstStyle/>
                    <a:p>
                      <a:pPr algn="ctr"/>
                      <a:r>
                        <a:rPr lang="en-US" dirty="0"/>
                        <a:t>Lasso Regression</a:t>
                      </a:r>
                    </a:p>
                  </a:txBody>
                  <a:tcPr/>
                </a:tc>
                <a:tc>
                  <a:txBody>
                    <a:bodyPr/>
                    <a:lstStyle/>
                    <a:p>
                      <a:pPr algn="ctr"/>
                      <a:r>
                        <a:rPr lang="en-US" dirty="0"/>
                        <a:t>234.19</a:t>
                      </a:r>
                    </a:p>
                  </a:txBody>
                  <a:tcPr/>
                </a:tc>
                <a:extLst>
                  <a:ext uri="{0D108BD9-81ED-4DB2-BD59-A6C34878D82A}">
                    <a16:rowId xmlns:a16="http://schemas.microsoft.com/office/drawing/2014/main" val="4283184283"/>
                  </a:ext>
                </a:extLst>
              </a:tr>
              <a:tr h="383891">
                <a:tc>
                  <a:txBody>
                    <a:bodyPr/>
                    <a:lstStyle/>
                    <a:p>
                      <a:pPr algn="ctr"/>
                      <a:r>
                        <a:rPr lang="en-US" dirty="0"/>
                        <a:t>Ridge Regression</a:t>
                      </a:r>
                    </a:p>
                  </a:txBody>
                  <a:tcPr/>
                </a:tc>
                <a:tc>
                  <a:txBody>
                    <a:bodyPr/>
                    <a:lstStyle/>
                    <a:p>
                      <a:pPr algn="ctr"/>
                      <a:r>
                        <a:rPr lang="en-US" dirty="0"/>
                        <a:t>236.91</a:t>
                      </a:r>
                    </a:p>
                  </a:txBody>
                  <a:tcPr/>
                </a:tc>
                <a:extLst>
                  <a:ext uri="{0D108BD9-81ED-4DB2-BD59-A6C34878D82A}">
                    <a16:rowId xmlns:a16="http://schemas.microsoft.com/office/drawing/2014/main" val="2227547249"/>
                  </a:ext>
                </a:extLst>
              </a:tr>
              <a:tr h="383891">
                <a:tc>
                  <a:txBody>
                    <a:bodyPr/>
                    <a:lstStyle/>
                    <a:p>
                      <a:pPr algn="ctr"/>
                      <a:r>
                        <a:rPr lang="en-US" dirty="0"/>
                        <a:t>Poisson Regression</a:t>
                      </a:r>
                    </a:p>
                  </a:txBody>
                  <a:tcPr/>
                </a:tc>
                <a:tc>
                  <a:txBody>
                    <a:bodyPr/>
                    <a:lstStyle/>
                    <a:p>
                      <a:pPr algn="ctr"/>
                      <a:r>
                        <a:rPr lang="en-US" dirty="0"/>
                        <a:t>235.26</a:t>
                      </a:r>
                    </a:p>
                  </a:txBody>
                  <a:tcPr/>
                </a:tc>
                <a:extLst>
                  <a:ext uri="{0D108BD9-81ED-4DB2-BD59-A6C34878D82A}">
                    <a16:rowId xmlns:a16="http://schemas.microsoft.com/office/drawing/2014/main" val="3944887852"/>
                  </a:ext>
                </a:extLst>
              </a:tr>
              <a:tr h="383891">
                <a:tc>
                  <a:txBody>
                    <a:bodyPr/>
                    <a:lstStyle/>
                    <a:p>
                      <a:pPr algn="ctr"/>
                      <a:r>
                        <a:rPr lang="en-US" dirty="0"/>
                        <a:t>Negative Binomial Regression</a:t>
                      </a:r>
                    </a:p>
                  </a:txBody>
                  <a:tcPr/>
                </a:tc>
                <a:tc>
                  <a:txBody>
                    <a:bodyPr/>
                    <a:lstStyle/>
                    <a:p>
                      <a:pPr algn="ctr"/>
                      <a:r>
                        <a:rPr lang="en-US" dirty="0"/>
                        <a:t>235.01</a:t>
                      </a:r>
                    </a:p>
                  </a:txBody>
                  <a:tcPr/>
                </a:tc>
                <a:extLst>
                  <a:ext uri="{0D108BD9-81ED-4DB2-BD59-A6C34878D82A}">
                    <a16:rowId xmlns:a16="http://schemas.microsoft.com/office/drawing/2014/main" val="713869284"/>
                  </a:ext>
                </a:extLst>
              </a:tr>
              <a:tr h="383891">
                <a:tc>
                  <a:txBody>
                    <a:bodyPr/>
                    <a:lstStyle/>
                    <a:p>
                      <a:pPr algn="ctr"/>
                      <a:r>
                        <a:rPr lang="en-US" dirty="0"/>
                        <a:t>Linear SVR</a:t>
                      </a:r>
                    </a:p>
                  </a:txBody>
                  <a:tcPr/>
                </a:tc>
                <a:tc>
                  <a:txBody>
                    <a:bodyPr/>
                    <a:lstStyle/>
                    <a:p>
                      <a:pPr algn="ctr"/>
                      <a:r>
                        <a:rPr lang="en-US" dirty="0"/>
                        <a:t>237.99</a:t>
                      </a:r>
                    </a:p>
                  </a:txBody>
                  <a:tcPr/>
                </a:tc>
                <a:extLst>
                  <a:ext uri="{0D108BD9-81ED-4DB2-BD59-A6C34878D82A}">
                    <a16:rowId xmlns:a16="http://schemas.microsoft.com/office/drawing/2014/main" val="2498247337"/>
                  </a:ext>
                </a:extLst>
              </a:tr>
              <a:tr h="383891">
                <a:tc>
                  <a:txBody>
                    <a:bodyPr/>
                    <a:lstStyle/>
                    <a:p>
                      <a:pPr algn="ctr"/>
                      <a:r>
                        <a:rPr lang="en-US" dirty="0"/>
                        <a:t>RBF SVR</a:t>
                      </a:r>
                    </a:p>
                  </a:txBody>
                  <a:tcPr/>
                </a:tc>
                <a:tc>
                  <a:txBody>
                    <a:bodyPr/>
                    <a:lstStyle/>
                    <a:p>
                      <a:pPr algn="ctr"/>
                      <a:r>
                        <a:rPr lang="en-US" dirty="0"/>
                        <a:t>236.97</a:t>
                      </a:r>
                    </a:p>
                  </a:txBody>
                  <a:tcPr/>
                </a:tc>
                <a:extLst>
                  <a:ext uri="{0D108BD9-81ED-4DB2-BD59-A6C34878D82A}">
                    <a16:rowId xmlns:a16="http://schemas.microsoft.com/office/drawing/2014/main" val="2684047178"/>
                  </a:ext>
                </a:extLst>
              </a:tr>
              <a:tr h="383891">
                <a:tc>
                  <a:txBody>
                    <a:bodyPr/>
                    <a:lstStyle/>
                    <a:p>
                      <a:pPr algn="ctr"/>
                      <a:r>
                        <a:rPr lang="en-US" i="1" dirty="0"/>
                        <a:t>HMM Method</a:t>
                      </a:r>
                    </a:p>
                  </a:txBody>
                  <a:tcPr/>
                </a:tc>
                <a:tc>
                  <a:txBody>
                    <a:bodyPr/>
                    <a:lstStyle/>
                    <a:p>
                      <a:pPr algn="ctr"/>
                      <a:r>
                        <a:rPr lang="en-US" i="1" dirty="0"/>
                        <a:t>228.12</a:t>
                      </a:r>
                    </a:p>
                  </a:txBody>
                  <a:tcPr/>
                </a:tc>
                <a:extLst>
                  <a:ext uri="{0D108BD9-81ED-4DB2-BD59-A6C34878D82A}">
                    <a16:rowId xmlns:a16="http://schemas.microsoft.com/office/drawing/2014/main" val="183351119"/>
                  </a:ext>
                </a:extLst>
              </a:tr>
              <a:tr h="383891">
                <a:tc>
                  <a:txBody>
                    <a:bodyPr/>
                    <a:lstStyle/>
                    <a:p>
                      <a:pPr algn="ctr"/>
                      <a:r>
                        <a:rPr lang="en-US" b="1" dirty="0"/>
                        <a:t>SAPS-II</a:t>
                      </a:r>
                    </a:p>
                  </a:txBody>
                  <a:tcPr/>
                </a:tc>
                <a:tc>
                  <a:txBody>
                    <a:bodyPr/>
                    <a:lstStyle/>
                    <a:p>
                      <a:pPr algn="ctr"/>
                      <a:r>
                        <a:rPr lang="en-US" b="1" dirty="0"/>
                        <a:t>225.05</a:t>
                      </a:r>
                    </a:p>
                  </a:txBody>
                  <a:tcPr/>
                </a:tc>
                <a:extLst>
                  <a:ext uri="{0D108BD9-81ED-4DB2-BD59-A6C34878D82A}">
                    <a16:rowId xmlns:a16="http://schemas.microsoft.com/office/drawing/2014/main" val="2915239141"/>
                  </a:ext>
                </a:extLst>
              </a:tr>
            </a:tbl>
          </a:graphicData>
        </a:graphic>
      </p:graphicFrame>
    </p:spTree>
    <p:extLst>
      <p:ext uri="{BB962C8B-B14F-4D97-AF65-F5344CB8AC3E}">
        <p14:creationId xmlns:p14="http://schemas.microsoft.com/office/powerpoint/2010/main" val="24896883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ombining ICU type"/>
          <p:cNvSpPr txBox="1">
            <a:spLocks noGrp="1"/>
          </p:cNvSpPr>
          <p:nvPr>
            <p:ph type="title"/>
          </p:nvPr>
        </p:nvSpPr>
        <p:spPr>
          <a:xfrm>
            <a:off x="595718" y="409284"/>
            <a:ext cx="6777732" cy="320088"/>
          </a:xfrm>
          <a:prstGeom prst="rect">
            <a:avLst/>
          </a:prstGeom>
        </p:spPr>
        <p:txBody>
          <a:bodyPr/>
          <a:lstStyle/>
          <a:p>
            <a:r>
              <a:t>Combining ICU type</a:t>
            </a:r>
          </a:p>
        </p:txBody>
      </p:sp>
      <p:graphicFrame>
        <p:nvGraphicFramePr>
          <p:cNvPr id="4" name="Table 3">
            <a:extLst>
              <a:ext uri="{FF2B5EF4-FFF2-40B4-BE49-F238E27FC236}">
                <a16:creationId xmlns:a16="http://schemas.microsoft.com/office/drawing/2014/main" id="{F3BA7DFD-FBA8-AF45-98D4-05635571ED8F}"/>
              </a:ext>
            </a:extLst>
          </p:cNvPr>
          <p:cNvGraphicFramePr>
            <a:graphicFrameLocks noGrp="1"/>
          </p:cNvGraphicFramePr>
          <p:nvPr>
            <p:extLst>
              <p:ext uri="{D42A27DB-BD31-4B8C-83A1-F6EECF244321}">
                <p14:modId xmlns:p14="http://schemas.microsoft.com/office/powerpoint/2010/main" val="1006148748"/>
              </p:ext>
            </p:extLst>
          </p:nvPr>
        </p:nvGraphicFramePr>
        <p:xfrm>
          <a:off x="0" y="922581"/>
          <a:ext cx="9144001" cy="3337560"/>
        </p:xfrm>
        <a:graphic>
          <a:graphicData uri="http://schemas.openxmlformats.org/drawingml/2006/table">
            <a:tbl>
              <a:tblPr firstRow="1" bandRow="1">
                <a:tableStyleId>{5C22544A-7EE6-4342-B048-85BDC9FD1C3A}</a:tableStyleId>
              </a:tblPr>
              <a:tblGrid>
                <a:gridCol w="2472900">
                  <a:extLst>
                    <a:ext uri="{9D8B030D-6E8A-4147-A177-3AD203B41FA5}">
                      <a16:colId xmlns:a16="http://schemas.microsoft.com/office/drawing/2014/main" val="2151406668"/>
                    </a:ext>
                  </a:extLst>
                </a:gridCol>
                <a:gridCol w="3709172">
                  <a:extLst>
                    <a:ext uri="{9D8B030D-6E8A-4147-A177-3AD203B41FA5}">
                      <a16:colId xmlns:a16="http://schemas.microsoft.com/office/drawing/2014/main" val="1721248610"/>
                    </a:ext>
                  </a:extLst>
                </a:gridCol>
                <a:gridCol w="2961929">
                  <a:extLst>
                    <a:ext uri="{9D8B030D-6E8A-4147-A177-3AD203B41FA5}">
                      <a16:colId xmlns:a16="http://schemas.microsoft.com/office/drawing/2014/main" val="1552268937"/>
                    </a:ext>
                  </a:extLst>
                </a:gridCol>
              </a:tblGrid>
              <a:tr h="370840">
                <a:tc>
                  <a:txBody>
                    <a:bodyPr/>
                    <a:lstStyle/>
                    <a:p>
                      <a:pPr algn="ctr"/>
                      <a:r>
                        <a:rPr lang="en-US" dirty="0"/>
                        <a:t>ICU Type</a:t>
                      </a:r>
                    </a:p>
                  </a:txBody>
                  <a:tcPr/>
                </a:tc>
                <a:tc>
                  <a:txBody>
                    <a:bodyPr/>
                    <a:lstStyle/>
                    <a:p>
                      <a:pPr algn="ctr"/>
                      <a:r>
                        <a:rPr lang="en-US" dirty="0"/>
                        <a:t>RMSE P-value </a:t>
                      </a:r>
                      <a:r>
                        <a:rPr lang="en-US" dirty="0" err="1"/>
                        <a:t>w.r.t</a:t>
                      </a:r>
                      <a:r>
                        <a:rPr lang="en-US" dirty="0"/>
                        <a:t> Baseline </a:t>
                      </a:r>
                    </a:p>
                  </a:txBody>
                  <a:tcPr/>
                </a:tc>
                <a:tc>
                  <a:txBody>
                    <a:bodyPr/>
                    <a:lstStyle/>
                    <a:p>
                      <a:pPr algn="ctr"/>
                      <a:r>
                        <a:rPr lang="en-US" dirty="0"/>
                        <a:t>RMSE mean of difference</a:t>
                      </a:r>
                    </a:p>
                  </a:txBody>
                  <a:tcPr/>
                </a:tc>
                <a:extLst>
                  <a:ext uri="{0D108BD9-81ED-4DB2-BD59-A6C34878D82A}">
                    <a16:rowId xmlns:a16="http://schemas.microsoft.com/office/drawing/2014/main" val="1805635297"/>
                  </a:ext>
                </a:extLst>
              </a:tr>
              <a:tr h="370840">
                <a:tc>
                  <a:txBody>
                    <a:bodyPr/>
                    <a:lstStyle/>
                    <a:p>
                      <a:pPr algn="ctr"/>
                      <a:r>
                        <a:rPr lang="en-US" dirty="0"/>
                        <a:t>1 Coronary Care</a:t>
                      </a:r>
                    </a:p>
                  </a:txBody>
                  <a:tcPr/>
                </a:tc>
                <a:tc>
                  <a:txBody>
                    <a:bodyPr/>
                    <a:lstStyle/>
                    <a:p>
                      <a:pPr algn="ctr"/>
                      <a:r>
                        <a:rPr lang="en-US" dirty="0"/>
                        <a:t>0</a:t>
                      </a:r>
                    </a:p>
                  </a:txBody>
                  <a:tcPr/>
                </a:tc>
                <a:tc>
                  <a:txBody>
                    <a:bodyPr/>
                    <a:lstStyle/>
                    <a:p>
                      <a:pPr algn="ctr"/>
                      <a:r>
                        <a:rPr lang="en-US" dirty="0"/>
                        <a:t>-1.97</a:t>
                      </a:r>
                    </a:p>
                  </a:txBody>
                  <a:tcPr/>
                </a:tc>
                <a:extLst>
                  <a:ext uri="{0D108BD9-81ED-4DB2-BD59-A6C34878D82A}">
                    <a16:rowId xmlns:a16="http://schemas.microsoft.com/office/drawing/2014/main" val="2500883727"/>
                  </a:ext>
                </a:extLst>
              </a:tr>
              <a:tr h="370840">
                <a:tc>
                  <a:txBody>
                    <a:bodyPr/>
                    <a:lstStyle/>
                    <a:p>
                      <a:pPr algn="ctr"/>
                      <a:r>
                        <a:rPr lang="en-US" dirty="0"/>
                        <a:t>2 Cardiac Surgery</a:t>
                      </a:r>
                    </a:p>
                  </a:txBody>
                  <a:tcPr/>
                </a:tc>
                <a:tc>
                  <a:txBody>
                    <a:bodyPr/>
                    <a:lstStyle/>
                    <a:p>
                      <a:pPr algn="ctr"/>
                      <a:r>
                        <a:rPr lang="en-US" dirty="0"/>
                        <a:t>0</a:t>
                      </a:r>
                    </a:p>
                  </a:txBody>
                  <a:tcPr/>
                </a:tc>
                <a:tc>
                  <a:txBody>
                    <a:bodyPr/>
                    <a:lstStyle/>
                    <a:p>
                      <a:pPr algn="ctr"/>
                      <a:r>
                        <a:rPr lang="en-US" dirty="0"/>
                        <a:t>-9.39</a:t>
                      </a:r>
                    </a:p>
                  </a:txBody>
                  <a:tcPr/>
                </a:tc>
                <a:extLst>
                  <a:ext uri="{0D108BD9-81ED-4DB2-BD59-A6C34878D82A}">
                    <a16:rowId xmlns:a16="http://schemas.microsoft.com/office/drawing/2014/main" val="2079077770"/>
                  </a:ext>
                </a:extLst>
              </a:tr>
              <a:tr h="370840">
                <a:tc>
                  <a:txBody>
                    <a:bodyPr/>
                    <a:lstStyle/>
                    <a:p>
                      <a:pPr algn="ctr"/>
                      <a:r>
                        <a:rPr lang="en-US" dirty="0"/>
                        <a:t>3 Medical</a:t>
                      </a:r>
                    </a:p>
                  </a:txBody>
                  <a:tcPr/>
                </a:tc>
                <a:tc>
                  <a:txBody>
                    <a:bodyPr/>
                    <a:lstStyle/>
                    <a:p>
                      <a:pPr algn="ctr"/>
                      <a:r>
                        <a:rPr lang="en-US" dirty="0"/>
                        <a:t>0</a:t>
                      </a:r>
                    </a:p>
                  </a:txBody>
                  <a:tcPr/>
                </a:tc>
                <a:tc>
                  <a:txBody>
                    <a:bodyPr/>
                    <a:lstStyle/>
                    <a:p>
                      <a:pPr algn="ctr"/>
                      <a:r>
                        <a:rPr lang="en-US" dirty="0"/>
                        <a:t>-7.56</a:t>
                      </a:r>
                    </a:p>
                  </a:txBody>
                  <a:tcPr/>
                </a:tc>
                <a:extLst>
                  <a:ext uri="{0D108BD9-81ED-4DB2-BD59-A6C34878D82A}">
                    <a16:rowId xmlns:a16="http://schemas.microsoft.com/office/drawing/2014/main" val="543495679"/>
                  </a:ext>
                </a:extLst>
              </a:tr>
              <a:tr h="370840">
                <a:tc>
                  <a:txBody>
                    <a:bodyPr/>
                    <a:lstStyle/>
                    <a:p>
                      <a:pPr algn="ctr"/>
                      <a:r>
                        <a:rPr lang="en-US" dirty="0"/>
                        <a:t>4 Surgical</a:t>
                      </a:r>
                    </a:p>
                  </a:txBody>
                  <a:tcPr/>
                </a:tc>
                <a:tc>
                  <a:txBody>
                    <a:bodyPr/>
                    <a:lstStyle/>
                    <a:p>
                      <a:pPr algn="ctr"/>
                      <a:r>
                        <a:rPr lang="en-US" dirty="0"/>
                        <a:t>0</a:t>
                      </a:r>
                    </a:p>
                  </a:txBody>
                  <a:tcPr/>
                </a:tc>
                <a:tc>
                  <a:txBody>
                    <a:bodyPr/>
                    <a:lstStyle/>
                    <a:p>
                      <a:pPr algn="ctr"/>
                      <a:r>
                        <a:rPr lang="en-US" dirty="0"/>
                        <a:t>-6.07</a:t>
                      </a:r>
                    </a:p>
                  </a:txBody>
                  <a:tcPr/>
                </a:tc>
                <a:extLst>
                  <a:ext uri="{0D108BD9-81ED-4DB2-BD59-A6C34878D82A}">
                    <a16:rowId xmlns:a16="http://schemas.microsoft.com/office/drawing/2014/main" val="559119594"/>
                  </a:ext>
                </a:extLst>
              </a:tr>
              <a:tr h="370840">
                <a:tc>
                  <a:txBody>
                    <a:bodyPr/>
                    <a:lstStyle/>
                    <a:p>
                      <a:pPr algn="ctr"/>
                      <a:r>
                        <a:rPr lang="en-US" dirty="0"/>
                        <a:t>ALL</a:t>
                      </a:r>
                    </a:p>
                  </a:txBody>
                  <a:tcPr/>
                </a:tc>
                <a:tc>
                  <a:txBody>
                    <a:bodyPr/>
                    <a:lstStyle/>
                    <a:p>
                      <a:pPr algn="ctr"/>
                      <a:r>
                        <a:rPr lang="en-US" dirty="0"/>
                        <a:t>1</a:t>
                      </a:r>
                    </a:p>
                  </a:txBody>
                  <a:tcPr/>
                </a:tc>
                <a:tc>
                  <a:txBody>
                    <a:bodyPr/>
                    <a:lstStyle/>
                    <a:p>
                      <a:pPr algn="ctr"/>
                      <a:r>
                        <a:rPr lang="en-US" dirty="0"/>
                        <a:t>6.58</a:t>
                      </a:r>
                    </a:p>
                  </a:txBody>
                  <a:tcPr/>
                </a:tc>
                <a:extLst>
                  <a:ext uri="{0D108BD9-81ED-4DB2-BD59-A6C34878D82A}">
                    <a16:rowId xmlns:a16="http://schemas.microsoft.com/office/drawing/2014/main" val="968352832"/>
                  </a:ext>
                </a:extLst>
              </a:tr>
              <a:tr h="370840">
                <a:tc>
                  <a:txBody>
                    <a:bodyPr/>
                    <a:lstStyle/>
                    <a:p>
                      <a:pPr algn="ctr"/>
                      <a:r>
                        <a:rPr lang="en-US" b="1" dirty="0"/>
                        <a:t>Combined (1,2) (3,4)</a:t>
                      </a:r>
                    </a:p>
                  </a:txBody>
                  <a:tcPr/>
                </a:tc>
                <a:tc>
                  <a:txBody>
                    <a:bodyPr/>
                    <a:lstStyle/>
                    <a:p>
                      <a:pPr algn="ctr"/>
                      <a:r>
                        <a:rPr lang="en-US" b="1" dirty="0"/>
                        <a:t>(0)(0)</a:t>
                      </a:r>
                    </a:p>
                  </a:txBody>
                  <a:tcPr/>
                </a:tc>
                <a:tc>
                  <a:txBody>
                    <a:bodyPr/>
                    <a:lstStyle/>
                    <a:p>
                      <a:pPr algn="ctr"/>
                      <a:r>
                        <a:rPr lang="en-US" b="1" dirty="0"/>
                        <a:t>(-9.48)(-9.96)</a:t>
                      </a:r>
                    </a:p>
                  </a:txBody>
                  <a:tcPr/>
                </a:tc>
                <a:extLst>
                  <a:ext uri="{0D108BD9-81ED-4DB2-BD59-A6C34878D82A}">
                    <a16:rowId xmlns:a16="http://schemas.microsoft.com/office/drawing/2014/main" val="143328269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Combined (1,2,3) (4)</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(0)(0.001)</a:t>
                      </a:r>
                    </a:p>
                  </a:txBody>
                  <a:tcPr/>
                </a:tc>
                <a:tc>
                  <a:txBody>
                    <a:bodyPr/>
                    <a:lstStyle/>
                    <a:p>
                      <a:pPr algn="ctr"/>
                      <a:r>
                        <a:rPr lang="en-US" dirty="0"/>
                        <a:t>(-12.44) (-4.66)</a:t>
                      </a:r>
                    </a:p>
                  </a:txBody>
                  <a:tcPr/>
                </a:tc>
                <a:extLst>
                  <a:ext uri="{0D108BD9-81ED-4DB2-BD59-A6C34878D82A}">
                    <a16:rowId xmlns:a16="http://schemas.microsoft.com/office/drawing/2014/main" val="115370685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Combined (1,2,4) (3)</a:t>
                      </a:r>
                    </a:p>
                  </a:txBody>
                  <a:tcPr/>
                </a:tc>
                <a:tc>
                  <a:txBody>
                    <a:bodyPr/>
                    <a:lstStyle/>
                    <a:p>
                      <a:pPr algn="ctr"/>
                      <a:r>
                        <a:rPr lang="en-US" dirty="0"/>
                        <a:t>0.1801 (0)</a:t>
                      </a:r>
                    </a:p>
                  </a:txBody>
                  <a:tcPr/>
                </a:tc>
                <a:tc>
                  <a:txBody>
                    <a:bodyPr/>
                    <a:lstStyle/>
                    <a:p>
                      <a:pPr algn="ctr"/>
                      <a:r>
                        <a:rPr lang="en-US" dirty="0"/>
                        <a:t>(-1.7) (-7.45)</a:t>
                      </a:r>
                    </a:p>
                  </a:txBody>
                  <a:tcPr/>
                </a:tc>
                <a:extLst>
                  <a:ext uri="{0D108BD9-81ED-4DB2-BD59-A6C34878D82A}">
                    <a16:rowId xmlns:a16="http://schemas.microsoft.com/office/drawing/2014/main" val="683266080"/>
                  </a:ext>
                </a:extLst>
              </a:tr>
            </a:tbl>
          </a:graphicData>
        </a:graphic>
      </p:graphicFrame>
    </p:spTree>
    <p:extLst>
      <p:ext uri="{BB962C8B-B14F-4D97-AF65-F5344CB8AC3E}">
        <p14:creationId xmlns:p14="http://schemas.microsoft.com/office/powerpoint/2010/main" val="107701104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Interpretability"/>
          <p:cNvSpPr txBox="1">
            <a:spLocks noGrp="1"/>
          </p:cNvSpPr>
          <p:nvPr>
            <p:ph type="title"/>
          </p:nvPr>
        </p:nvSpPr>
        <p:spPr>
          <a:prstGeom prst="rect">
            <a:avLst/>
          </a:prstGeom>
        </p:spPr>
        <p:txBody>
          <a:bodyPr/>
          <a:lstStyle/>
          <a:p>
            <a:r>
              <a:rPr dirty="0"/>
              <a:t>Interpretability</a:t>
            </a:r>
          </a:p>
        </p:txBody>
      </p:sp>
      <p:pic>
        <p:nvPicPr>
          <p:cNvPr id="165" name="Screen Shot 2018-10-02 at 17.15.22.png" descr="Screen Shot 2018-10-02 at 17.15.22.png"/>
          <p:cNvPicPr>
            <a:picLocks noChangeAspect="1"/>
          </p:cNvPicPr>
          <p:nvPr/>
        </p:nvPicPr>
        <p:blipFill rotWithShape="1">
          <a:blip r:embed="rId3">
            <a:extLst/>
          </a:blip>
          <a:srcRect l="271" r="3967" b="16206"/>
          <a:stretch/>
        </p:blipFill>
        <p:spPr>
          <a:xfrm>
            <a:off x="243191" y="911331"/>
            <a:ext cx="8734994" cy="3361978"/>
          </a:xfrm>
          <a:prstGeom prst="rect">
            <a:avLst/>
          </a:prstGeom>
          <a:ln w="12700">
            <a:miter lim="400000"/>
          </a:ln>
        </p:spPr>
      </p:pic>
      <p:sp>
        <p:nvSpPr>
          <p:cNvPr id="2" name="TextBox 1">
            <a:extLst>
              <a:ext uri="{FF2B5EF4-FFF2-40B4-BE49-F238E27FC236}">
                <a16:creationId xmlns:a16="http://schemas.microsoft.com/office/drawing/2014/main" id="{60C2DC89-B252-F440-BF5B-C9C68BA9F0B0}"/>
              </a:ext>
            </a:extLst>
          </p:cNvPr>
          <p:cNvSpPr txBox="1"/>
          <p:nvPr/>
        </p:nvSpPr>
        <p:spPr>
          <a:xfrm>
            <a:off x="243191" y="4321818"/>
            <a:ext cx="3317132" cy="307777"/>
          </a:xfrm>
          <a:prstGeom prst="rect">
            <a:avLst/>
          </a:prstGeom>
          <a:noFill/>
        </p:spPr>
        <p:txBody>
          <a:bodyPr wrap="square" rtlCol="0">
            <a:spAutoFit/>
          </a:bodyPr>
          <a:lstStyle/>
          <a:p>
            <a:r>
              <a:rPr lang="en-US" sz="1400" b="1" dirty="0"/>
              <a:t>Transition matrix ICU types 1 &amp; 2</a:t>
            </a:r>
          </a:p>
        </p:txBody>
      </p:sp>
      <p:sp>
        <p:nvSpPr>
          <p:cNvPr id="5" name="TextBox 4">
            <a:extLst>
              <a:ext uri="{FF2B5EF4-FFF2-40B4-BE49-F238E27FC236}">
                <a16:creationId xmlns:a16="http://schemas.microsoft.com/office/drawing/2014/main" id="{416EC7C3-ECF4-1848-B614-4C1C0B791E11}"/>
              </a:ext>
            </a:extLst>
          </p:cNvPr>
          <p:cNvSpPr txBox="1"/>
          <p:nvPr/>
        </p:nvSpPr>
        <p:spPr>
          <a:xfrm>
            <a:off x="5826868" y="4312091"/>
            <a:ext cx="3317132" cy="307777"/>
          </a:xfrm>
          <a:prstGeom prst="rect">
            <a:avLst/>
          </a:prstGeom>
          <a:noFill/>
        </p:spPr>
        <p:txBody>
          <a:bodyPr wrap="square" rtlCol="0">
            <a:spAutoFit/>
          </a:bodyPr>
          <a:lstStyle/>
          <a:p>
            <a:r>
              <a:rPr lang="en-US" sz="1400" b="1" dirty="0"/>
              <a:t>Transition matrix ICU types 3 &amp; 4</a:t>
            </a:r>
          </a:p>
        </p:txBody>
      </p:sp>
      <p:grpSp>
        <p:nvGrpSpPr>
          <p:cNvPr id="7" name="Group 6">
            <a:extLst>
              <a:ext uri="{FF2B5EF4-FFF2-40B4-BE49-F238E27FC236}">
                <a16:creationId xmlns:a16="http://schemas.microsoft.com/office/drawing/2014/main" id="{91FF8A74-A45E-2A49-B3EE-0F13189D5308}"/>
              </a:ext>
            </a:extLst>
          </p:cNvPr>
          <p:cNvGrpSpPr/>
          <p:nvPr/>
        </p:nvGrpSpPr>
        <p:grpSpPr>
          <a:xfrm>
            <a:off x="4149665" y="1242696"/>
            <a:ext cx="1074965" cy="1969770"/>
            <a:chOff x="4236002" y="1605381"/>
            <a:chExt cx="1074965" cy="1969770"/>
          </a:xfrm>
        </p:grpSpPr>
        <p:sp>
          <p:nvSpPr>
            <p:cNvPr id="3" name="TextBox 2">
              <a:extLst>
                <a:ext uri="{FF2B5EF4-FFF2-40B4-BE49-F238E27FC236}">
                  <a16:creationId xmlns:a16="http://schemas.microsoft.com/office/drawing/2014/main" id="{0026BA8C-3563-044B-8BDE-DAE92710519C}"/>
                </a:ext>
              </a:extLst>
            </p:cNvPr>
            <p:cNvSpPr txBox="1"/>
            <p:nvPr/>
          </p:nvSpPr>
          <p:spPr>
            <a:xfrm>
              <a:off x="4338424" y="1605381"/>
              <a:ext cx="972543" cy="1969770"/>
            </a:xfrm>
            <a:prstGeom prst="rect">
              <a:avLst/>
            </a:prstGeom>
            <a:noFill/>
          </p:spPr>
          <p:txBody>
            <a:bodyPr wrap="square" rtlCol="0">
              <a:spAutoFit/>
            </a:bodyPr>
            <a:lstStyle/>
            <a:p>
              <a:r>
                <a:rPr lang="en-US" sz="1400" dirty="0"/>
                <a:t>Most probable starting state</a:t>
              </a:r>
            </a:p>
            <a:p>
              <a:endParaRPr lang="en-US" sz="1400" dirty="0"/>
            </a:p>
            <a:p>
              <a:r>
                <a:rPr lang="en-US" sz="1400" dirty="0"/>
                <a:t>Trap state</a:t>
              </a:r>
            </a:p>
            <a:p>
              <a:endParaRPr lang="en-US" dirty="0"/>
            </a:p>
          </p:txBody>
        </p:sp>
        <p:sp>
          <p:nvSpPr>
            <p:cNvPr id="4" name="Donut 3">
              <a:extLst>
                <a:ext uri="{FF2B5EF4-FFF2-40B4-BE49-F238E27FC236}">
                  <a16:creationId xmlns:a16="http://schemas.microsoft.com/office/drawing/2014/main" id="{ECE17F50-0375-3445-AEE1-5911AA3D122A}"/>
                </a:ext>
              </a:extLst>
            </p:cNvPr>
            <p:cNvSpPr/>
            <p:nvPr/>
          </p:nvSpPr>
          <p:spPr>
            <a:xfrm>
              <a:off x="4245955" y="1692613"/>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 name="&quot;No&quot; Symbol 5">
              <a:extLst>
                <a:ext uri="{FF2B5EF4-FFF2-40B4-BE49-F238E27FC236}">
                  <a16:creationId xmlns:a16="http://schemas.microsoft.com/office/drawing/2014/main" id="{A09071DB-A057-3641-910A-E8EB6A6D7EF0}"/>
                </a:ext>
              </a:extLst>
            </p:cNvPr>
            <p:cNvSpPr/>
            <p:nvPr/>
          </p:nvSpPr>
          <p:spPr>
            <a:xfrm>
              <a:off x="4236002" y="2762656"/>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10" name="&quot;No&quot; Symbol 9">
            <a:extLst>
              <a:ext uri="{FF2B5EF4-FFF2-40B4-BE49-F238E27FC236}">
                <a16:creationId xmlns:a16="http://schemas.microsoft.com/office/drawing/2014/main" id="{FB6AC3D1-3D6D-EA4F-B315-FA7F57BCD597}"/>
              </a:ext>
            </a:extLst>
          </p:cNvPr>
          <p:cNvSpPr/>
          <p:nvPr/>
        </p:nvSpPr>
        <p:spPr>
          <a:xfrm>
            <a:off x="662708" y="1076528"/>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quot;No&quot; Symbol 10">
            <a:extLst>
              <a:ext uri="{FF2B5EF4-FFF2-40B4-BE49-F238E27FC236}">
                <a16:creationId xmlns:a16="http://schemas.microsoft.com/office/drawing/2014/main" id="{95AF2C09-F9E3-0740-83CB-612AC503880C}"/>
              </a:ext>
            </a:extLst>
          </p:cNvPr>
          <p:cNvSpPr/>
          <p:nvPr/>
        </p:nvSpPr>
        <p:spPr>
          <a:xfrm>
            <a:off x="5407667" y="1076528"/>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2" name="&quot;No&quot; Symbol 11">
            <a:extLst>
              <a:ext uri="{FF2B5EF4-FFF2-40B4-BE49-F238E27FC236}">
                <a16:creationId xmlns:a16="http://schemas.microsoft.com/office/drawing/2014/main" id="{15E46A97-39C3-B944-9E55-5654B47D31DA}"/>
              </a:ext>
            </a:extLst>
          </p:cNvPr>
          <p:cNvSpPr/>
          <p:nvPr/>
        </p:nvSpPr>
        <p:spPr>
          <a:xfrm>
            <a:off x="7227423" y="2846057"/>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3" name="&quot;No&quot; Symbol 12">
            <a:extLst>
              <a:ext uri="{FF2B5EF4-FFF2-40B4-BE49-F238E27FC236}">
                <a16:creationId xmlns:a16="http://schemas.microsoft.com/office/drawing/2014/main" id="{40F44701-3F59-3842-B95C-9D6C26C91621}"/>
              </a:ext>
            </a:extLst>
          </p:cNvPr>
          <p:cNvSpPr/>
          <p:nvPr/>
        </p:nvSpPr>
        <p:spPr>
          <a:xfrm>
            <a:off x="5779457" y="1440010"/>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4" name="Donut 13">
            <a:extLst>
              <a:ext uri="{FF2B5EF4-FFF2-40B4-BE49-F238E27FC236}">
                <a16:creationId xmlns:a16="http://schemas.microsoft.com/office/drawing/2014/main" id="{DE08BD75-BE1A-AD4B-A740-25F2FD198477}"/>
              </a:ext>
            </a:extLst>
          </p:cNvPr>
          <p:cNvSpPr/>
          <p:nvPr/>
        </p:nvSpPr>
        <p:spPr>
          <a:xfrm>
            <a:off x="7657121" y="3967046"/>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5" name="Donut 14">
            <a:extLst>
              <a:ext uri="{FF2B5EF4-FFF2-40B4-BE49-F238E27FC236}">
                <a16:creationId xmlns:a16="http://schemas.microsoft.com/office/drawing/2014/main" id="{FFA4B140-1474-6E41-AF26-B3C26650DAC8}"/>
              </a:ext>
            </a:extLst>
          </p:cNvPr>
          <p:cNvSpPr/>
          <p:nvPr/>
        </p:nvSpPr>
        <p:spPr>
          <a:xfrm>
            <a:off x="3260219" y="3967045"/>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6" name="&quot;No&quot; Symbol 15">
            <a:extLst>
              <a:ext uri="{FF2B5EF4-FFF2-40B4-BE49-F238E27FC236}">
                <a16:creationId xmlns:a16="http://schemas.microsoft.com/office/drawing/2014/main" id="{0308657F-2C8F-5848-9A47-55CBFC005C6E}"/>
              </a:ext>
            </a:extLst>
          </p:cNvPr>
          <p:cNvSpPr/>
          <p:nvPr/>
        </p:nvSpPr>
        <p:spPr>
          <a:xfrm>
            <a:off x="7554811" y="3212466"/>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9" name="TextBox 8">
            <a:extLst>
              <a:ext uri="{FF2B5EF4-FFF2-40B4-BE49-F238E27FC236}">
                <a16:creationId xmlns:a16="http://schemas.microsoft.com/office/drawing/2014/main" id="{395198A8-B77E-164C-B913-3F53F92C1239}"/>
              </a:ext>
            </a:extLst>
          </p:cNvPr>
          <p:cNvSpPr txBox="1"/>
          <p:nvPr/>
        </p:nvSpPr>
        <p:spPr>
          <a:xfrm>
            <a:off x="547080" y="1212585"/>
            <a:ext cx="492960" cy="246221"/>
          </a:xfrm>
          <a:prstGeom prst="rect">
            <a:avLst/>
          </a:prstGeom>
          <a:noFill/>
        </p:spPr>
        <p:txBody>
          <a:bodyPr wrap="square" rtlCol="0">
            <a:spAutoFit/>
          </a:bodyPr>
          <a:lstStyle/>
          <a:p>
            <a:r>
              <a:rPr lang="en-US" sz="1000" dirty="0"/>
              <a:t>95%</a:t>
            </a:r>
          </a:p>
        </p:txBody>
      </p:sp>
      <p:sp>
        <p:nvSpPr>
          <p:cNvPr id="19" name="TextBox 18">
            <a:extLst>
              <a:ext uri="{FF2B5EF4-FFF2-40B4-BE49-F238E27FC236}">
                <a16:creationId xmlns:a16="http://schemas.microsoft.com/office/drawing/2014/main" id="{4B1082D8-6F84-CD45-BB13-F580E0E1398A}"/>
              </a:ext>
            </a:extLst>
          </p:cNvPr>
          <p:cNvSpPr txBox="1"/>
          <p:nvPr/>
        </p:nvSpPr>
        <p:spPr>
          <a:xfrm>
            <a:off x="7503109" y="3316878"/>
            <a:ext cx="492960" cy="246221"/>
          </a:xfrm>
          <a:prstGeom prst="rect">
            <a:avLst/>
          </a:prstGeom>
          <a:noFill/>
        </p:spPr>
        <p:txBody>
          <a:bodyPr wrap="square" rtlCol="0">
            <a:spAutoFit/>
          </a:bodyPr>
          <a:lstStyle/>
          <a:p>
            <a:r>
              <a:rPr lang="en-US" sz="1000" dirty="0"/>
              <a:t>96%</a:t>
            </a:r>
          </a:p>
        </p:txBody>
      </p:sp>
      <p:sp>
        <p:nvSpPr>
          <p:cNvPr id="20" name="TextBox 19">
            <a:extLst>
              <a:ext uri="{FF2B5EF4-FFF2-40B4-BE49-F238E27FC236}">
                <a16:creationId xmlns:a16="http://schemas.microsoft.com/office/drawing/2014/main" id="{1439EE0F-208F-4A43-873A-FA2F5B870DC0}"/>
              </a:ext>
            </a:extLst>
          </p:cNvPr>
          <p:cNvSpPr txBox="1"/>
          <p:nvPr/>
        </p:nvSpPr>
        <p:spPr>
          <a:xfrm>
            <a:off x="7133389" y="2968612"/>
            <a:ext cx="492960" cy="246221"/>
          </a:xfrm>
          <a:prstGeom prst="rect">
            <a:avLst/>
          </a:prstGeom>
          <a:noFill/>
        </p:spPr>
        <p:txBody>
          <a:bodyPr wrap="square" rtlCol="0">
            <a:spAutoFit/>
          </a:bodyPr>
          <a:lstStyle/>
          <a:p>
            <a:r>
              <a:rPr lang="en-US" sz="1000" dirty="0"/>
              <a:t>93%</a:t>
            </a:r>
          </a:p>
        </p:txBody>
      </p:sp>
      <p:sp>
        <p:nvSpPr>
          <p:cNvPr id="21" name="TextBox 20">
            <a:extLst>
              <a:ext uri="{FF2B5EF4-FFF2-40B4-BE49-F238E27FC236}">
                <a16:creationId xmlns:a16="http://schemas.microsoft.com/office/drawing/2014/main" id="{52259A81-0A1E-F241-A244-66379E6CEC83}"/>
              </a:ext>
            </a:extLst>
          </p:cNvPr>
          <p:cNvSpPr txBox="1"/>
          <p:nvPr/>
        </p:nvSpPr>
        <p:spPr>
          <a:xfrm>
            <a:off x="5686049" y="1559244"/>
            <a:ext cx="492960" cy="246221"/>
          </a:xfrm>
          <a:prstGeom prst="rect">
            <a:avLst/>
          </a:prstGeom>
          <a:noFill/>
        </p:spPr>
        <p:txBody>
          <a:bodyPr wrap="square" rtlCol="0">
            <a:spAutoFit/>
          </a:bodyPr>
          <a:lstStyle/>
          <a:p>
            <a:r>
              <a:rPr lang="en-US" sz="1000" dirty="0"/>
              <a:t>99%</a:t>
            </a:r>
          </a:p>
        </p:txBody>
      </p:sp>
      <p:sp>
        <p:nvSpPr>
          <p:cNvPr id="22" name="TextBox 21">
            <a:extLst>
              <a:ext uri="{FF2B5EF4-FFF2-40B4-BE49-F238E27FC236}">
                <a16:creationId xmlns:a16="http://schemas.microsoft.com/office/drawing/2014/main" id="{87341A61-A415-B946-A54E-EEAFA704E903}"/>
              </a:ext>
            </a:extLst>
          </p:cNvPr>
          <p:cNvSpPr txBox="1"/>
          <p:nvPr/>
        </p:nvSpPr>
        <p:spPr>
          <a:xfrm>
            <a:off x="5317099" y="1194920"/>
            <a:ext cx="492960" cy="246221"/>
          </a:xfrm>
          <a:prstGeom prst="rect">
            <a:avLst/>
          </a:prstGeom>
          <a:noFill/>
        </p:spPr>
        <p:txBody>
          <a:bodyPr wrap="square" rtlCol="0">
            <a:spAutoFit/>
          </a:bodyPr>
          <a:lstStyle/>
          <a:p>
            <a:r>
              <a:rPr lang="en-US" sz="1000" dirty="0"/>
              <a:t>96%</a:t>
            </a:r>
          </a:p>
        </p:txBody>
      </p:sp>
      <p:graphicFrame>
        <p:nvGraphicFramePr>
          <p:cNvPr id="18" name="Table 17">
            <a:extLst>
              <a:ext uri="{FF2B5EF4-FFF2-40B4-BE49-F238E27FC236}">
                <a16:creationId xmlns:a16="http://schemas.microsoft.com/office/drawing/2014/main" id="{D9D5B897-3285-C240-9E4C-DB6D3F3525A5}"/>
              </a:ext>
            </a:extLst>
          </p:cNvPr>
          <p:cNvGraphicFramePr>
            <a:graphicFrameLocks noGrp="1"/>
          </p:cNvGraphicFramePr>
          <p:nvPr>
            <p:extLst>
              <p:ext uri="{D42A27DB-BD31-4B8C-83A1-F6EECF244321}">
                <p14:modId xmlns:p14="http://schemas.microsoft.com/office/powerpoint/2010/main" val="4096283644"/>
              </p:ext>
            </p:extLst>
          </p:nvPr>
        </p:nvGraphicFramePr>
        <p:xfrm>
          <a:off x="3560323" y="4151870"/>
          <a:ext cx="2105982" cy="552102"/>
        </p:xfrm>
        <a:graphic>
          <a:graphicData uri="http://schemas.openxmlformats.org/drawingml/2006/table">
            <a:tbl>
              <a:tblPr firstRow="1" bandRow="1">
                <a:tableStyleId>{F5AB1C69-6EDB-4FF4-983F-18BD219EF322}</a:tableStyleId>
              </a:tblPr>
              <a:tblGrid>
                <a:gridCol w="701994">
                  <a:extLst>
                    <a:ext uri="{9D8B030D-6E8A-4147-A177-3AD203B41FA5}">
                      <a16:colId xmlns:a16="http://schemas.microsoft.com/office/drawing/2014/main" val="4200545274"/>
                    </a:ext>
                  </a:extLst>
                </a:gridCol>
                <a:gridCol w="701994">
                  <a:extLst>
                    <a:ext uri="{9D8B030D-6E8A-4147-A177-3AD203B41FA5}">
                      <a16:colId xmlns:a16="http://schemas.microsoft.com/office/drawing/2014/main" val="955002753"/>
                    </a:ext>
                  </a:extLst>
                </a:gridCol>
                <a:gridCol w="701994">
                  <a:extLst>
                    <a:ext uri="{9D8B030D-6E8A-4147-A177-3AD203B41FA5}">
                      <a16:colId xmlns:a16="http://schemas.microsoft.com/office/drawing/2014/main" val="2690259446"/>
                    </a:ext>
                  </a:extLst>
                </a:gridCol>
              </a:tblGrid>
              <a:tr h="276051">
                <a:tc>
                  <a:txBody>
                    <a:bodyPr/>
                    <a:lstStyle/>
                    <a:p>
                      <a:pPr algn="ctr"/>
                      <a:r>
                        <a:rPr lang="en-US" sz="1200" dirty="0"/>
                        <a:t>S/ E</a:t>
                      </a:r>
                    </a:p>
                  </a:txBody>
                  <a:tcPr/>
                </a:tc>
                <a:tc>
                  <a:txBody>
                    <a:bodyPr/>
                    <a:lstStyle/>
                    <a:p>
                      <a:pPr algn="ctr"/>
                      <a:r>
                        <a:rPr lang="en-US" sz="1200" dirty="0"/>
                        <a:t>0</a:t>
                      </a:r>
                    </a:p>
                  </a:txBody>
                  <a:tcPr/>
                </a:tc>
                <a:tc>
                  <a:txBody>
                    <a:bodyPr/>
                    <a:lstStyle/>
                    <a:p>
                      <a:pPr algn="ctr"/>
                      <a:r>
                        <a:rPr lang="en-US" sz="1200" dirty="0"/>
                        <a:t>Not 0</a:t>
                      </a:r>
                    </a:p>
                  </a:txBody>
                  <a:tcPr/>
                </a:tc>
                <a:extLst>
                  <a:ext uri="{0D108BD9-81ED-4DB2-BD59-A6C34878D82A}">
                    <a16:rowId xmlns:a16="http://schemas.microsoft.com/office/drawing/2014/main" val="251956158"/>
                  </a:ext>
                </a:extLst>
              </a:tr>
              <a:tr h="276051">
                <a:tc>
                  <a:txBody>
                    <a:bodyPr/>
                    <a:lstStyle/>
                    <a:p>
                      <a:pPr algn="ctr"/>
                      <a:r>
                        <a:rPr lang="en-US" sz="1200" dirty="0"/>
                        <a:t>7</a:t>
                      </a:r>
                    </a:p>
                  </a:txBody>
                  <a:tcPr/>
                </a:tc>
                <a:tc>
                  <a:txBody>
                    <a:bodyPr/>
                    <a:lstStyle/>
                    <a:p>
                      <a:pPr algn="ctr"/>
                      <a:r>
                        <a:rPr lang="en-US" sz="1200" b="1" dirty="0"/>
                        <a:t>6.43</a:t>
                      </a:r>
                    </a:p>
                  </a:txBody>
                  <a:tcPr/>
                </a:tc>
                <a:tc>
                  <a:txBody>
                    <a:bodyPr/>
                    <a:lstStyle/>
                    <a:p>
                      <a:pPr algn="ctr"/>
                      <a:r>
                        <a:rPr lang="en-US" sz="1200" dirty="0"/>
                        <a:t>4.85</a:t>
                      </a:r>
                    </a:p>
                  </a:txBody>
                  <a:tcPr/>
                </a:tc>
                <a:extLst>
                  <a:ext uri="{0D108BD9-81ED-4DB2-BD59-A6C34878D82A}">
                    <a16:rowId xmlns:a16="http://schemas.microsoft.com/office/drawing/2014/main" val="2909688678"/>
                  </a:ext>
                </a:extLst>
              </a:tr>
            </a:tbl>
          </a:graphicData>
        </a:graphic>
      </p:graphicFrame>
      <p:sp>
        <p:nvSpPr>
          <p:cNvPr id="25" name="&quot;No&quot; Symbol 24">
            <a:extLst>
              <a:ext uri="{FF2B5EF4-FFF2-40B4-BE49-F238E27FC236}">
                <a16:creationId xmlns:a16="http://schemas.microsoft.com/office/drawing/2014/main" id="{B3D373BD-802D-C346-BC56-48722FCB25D9}"/>
              </a:ext>
            </a:extLst>
          </p:cNvPr>
          <p:cNvSpPr/>
          <p:nvPr/>
        </p:nvSpPr>
        <p:spPr>
          <a:xfrm>
            <a:off x="4339522" y="4205927"/>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Donut 25">
            <a:extLst>
              <a:ext uri="{FF2B5EF4-FFF2-40B4-BE49-F238E27FC236}">
                <a16:creationId xmlns:a16="http://schemas.microsoft.com/office/drawing/2014/main" id="{495ED5D8-1E62-6B41-8D59-F926C087C88E}"/>
              </a:ext>
            </a:extLst>
          </p:cNvPr>
          <p:cNvSpPr/>
          <p:nvPr/>
        </p:nvSpPr>
        <p:spPr>
          <a:xfrm>
            <a:off x="3672517" y="4475706"/>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Tree>
    <p:extLst>
      <p:ext uri="{BB962C8B-B14F-4D97-AF65-F5344CB8AC3E}">
        <p14:creationId xmlns:p14="http://schemas.microsoft.com/office/powerpoint/2010/main" val="320460175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3054-5E71-0C43-894C-D4BA4E2A1643}"/>
              </a:ext>
            </a:extLst>
          </p:cNvPr>
          <p:cNvSpPr>
            <a:spLocks noGrp="1"/>
          </p:cNvSpPr>
          <p:nvPr>
            <p:ph type="title"/>
          </p:nvPr>
        </p:nvSpPr>
        <p:spPr/>
        <p:txBody>
          <a:bodyPr/>
          <a:lstStyle/>
          <a:p>
            <a:r>
              <a:rPr lang="en-US" dirty="0"/>
              <a:t>Limitations, Conclusion and Future Work </a:t>
            </a:r>
          </a:p>
        </p:txBody>
      </p:sp>
      <p:sp>
        <p:nvSpPr>
          <p:cNvPr id="3" name="Text Placeholder 2">
            <a:extLst>
              <a:ext uri="{FF2B5EF4-FFF2-40B4-BE49-F238E27FC236}">
                <a16:creationId xmlns:a16="http://schemas.microsoft.com/office/drawing/2014/main" id="{9823993D-7FB5-A348-AD28-82D713633F66}"/>
              </a:ext>
            </a:extLst>
          </p:cNvPr>
          <p:cNvSpPr>
            <a:spLocks noGrp="1"/>
          </p:cNvSpPr>
          <p:nvPr>
            <p:ph type="body" idx="1"/>
          </p:nvPr>
        </p:nvSpPr>
        <p:spPr/>
        <p:txBody>
          <a:bodyPr/>
          <a:lstStyle/>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dirty="0"/>
              <a:t>Generalizability : Lower number of samples</a:t>
            </a:r>
          </a:p>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dirty="0"/>
              <a:t>Replicating the same procedure on MIMIC II dataset</a:t>
            </a:r>
          </a:p>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dirty="0"/>
              <a:t>More flexibility in #states for different populations</a:t>
            </a:r>
          </a:p>
          <a:p>
            <a:pPr marL="285750" indent="-285750">
              <a:buClr>
                <a:srgbClr val="C00000"/>
              </a:buClr>
              <a:buFont typeface="Arial" panose="020B0604020202020204" pitchFamily="34" charset="0"/>
              <a:buChar char="•"/>
            </a:pPr>
            <a:r>
              <a:rPr lang="en-US" dirty="0"/>
              <a:t>Auxiliary information (e.g., demographics, socioeconomic status)</a:t>
            </a:r>
          </a:p>
          <a:p>
            <a:pPr marL="285750" indent="-285750">
              <a:buClr>
                <a:srgbClr val="C00000"/>
              </a:buClr>
              <a:buFont typeface="Arial" panose="020B0604020202020204" pitchFamily="34" charset="0"/>
              <a:buChar char="•"/>
            </a:pPr>
            <a:r>
              <a:rPr lang="en-US" dirty="0"/>
              <a:t>Enforcing Variability, constraints of learning</a:t>
            </a:r>
          </a:p>
          <a:p>
            <a:pPr marL="285750" indent="-285750">
              <a:buClr>
                <a:srgbClr val="C00000"/>
              </a:buClr>
              <a:buFont typeface="Arial" panose="020B0604020202020204" pitchFamily="34" charset="0"/>
              <a:buChar char="•"/>
            </a:pPr>
            <a:endParaRPr lang="en-US" dirty="0"/>
          </a:p>
          <a:p>
            <a:pPr marL="285750" indent="-285750" algn="l" rtl="0" eaLnBrk="1" fontAlgn="base" hangingPunct="1">
              <a:spcBef>
                <a:spcPts val="1200"/>
              </a:spcBef>
              <a:spcAft>
                <a:spcPct val="0"/>
              </a:spcAft>
              <a:buClr>
                <a:srgbClr val="C00000"/>
              </a:buClr>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1D7B345D-A286-C741-9944-7A2EEBBD215D}"/>
              </a:ext>
            </a:extLst>
          </p:cNvPr>
          <p:cNvSpPr>
            <a:spLocks noGrp="1"/>
          </p:cNvSpPr>
          <p:nvPr>
            <p:ph type="sldNum" sz="quarter" idx="2"/>
          </p:nvPr>
        </p:nvSpPr>
        <p:spPr/>
        <p:txBody>
          <a:bodyPr/>
          <a:lstStyle/>
          <a:p>
            <a:fld id="{86CB4B4D-7CA3-9044-876B-883B54F8677D}" type="slidenum">
              <a:rPr lang="en-US" smtClean="0"/>
              <a:t>13</a:t>
            </a:fld>
            <a:endParaRPr lang="en-US"/>
          </a:p>
        </p:txBody>
      </p:sp>
    </p:spTree>
    <p:extLst>
      <p:ext uri="{BB962C8B-B14F-4D97-AF65-F5344CB8AC3E}">
        <p14:creationId xmlns:p14="http://schemas.microsoft.com/office/powerpoint/2010/main" val="272556516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97066" y="1158621"/>
            <a:ext cx="5788616" cy="1112108"/>
          </a:xfrm>
        </p:spPr>
        <p:txBody>
          <a:bodyPr/>
          <a:lstStyle/>
          <a:p>
            <a:r>
              <a:rPr lang="en-US" dirty="0"/>
              <a:t>Thank you!</a:t>
            </a:r>
          </a:p>
          <a:p>
            <a:pPr lvl="1"/>
            <a:r>
              <a:rPr lang="en-US" dirty="0"/>
              <a:t>Email me at: </a:t>
            </a:r>
            <a:r>
              <a:rPr lang="en-US" dirty="0" err="1"/>
              <a:t>msotood@emory.edu</a:t>
            </a:r>
            <a:endParaRPr lang="en-US" dirty="0"/>
          </a:p>
        </p:txBody>
      </p:sp>
    </p:spTree>
    <p:extLst>
      <p:ext uri="{BB962C8B-B14F-4D97-AF65-F5344CB8AC3E}">
        <p14:creationId xmlns:p14="http://schemas.microsoft.com/office/powerpoint/2010/main" val="1271243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Overlapping edge-continued"/>
          <p:cNvSpPr txBox="1">
            <a:spLocks noGrp="1"/>
          </p:cNvSpPr>
          <p:nvPr>
            <p:ph type="title"/>
          </p:nvPr>
        </p:nvSpPr>
        <p:spPr>
          <a:xfrm>
            <a:off x="547080" y="30228"/>
            <a:ext cx="6777732" cy="689420"/>
          </a:xfrm>
          <a:prstGeom prst="rect">
            <a:avLst/>
          </a:prstGeom>
        </p:spPr>
        <p:txBody>
          <a:bodyPr/>
          <a:lstStyle>
            <a:lvl1pPr defTabSz="484886">
              <a:defRPr sz="6640"/>
            </a:lvl1pPr>
          </a:lstStyle>
          <a:p>
            <a:r>
              <a:rPr lang="en-US" sz="2800" dirty="0"/>
              <a:t>Design choices-Non/Overlapping time windows</a:t>
            </a:r>
            <a:r>
              <a:rPr sz="2800" dirty="0"/>
              <a:t>-continued</a:t>
            </a:r>
          </a:p>
        </p:txBody>
      </p:sp>
      <p:pic>
        <p:nvPicPr>
          <p:cNvPr id="156" name="Screen Shot 2018-10-02 at 17.08.44.png" descr="Screen Shot 2018-10-02 at 17.08.44.png"/>
          <p:cNvPicPr>
            <a:picLocks noChangeAspect="1"/>
          </p:cNvPicPr>
          <p:nvPr/>
        </p:nvPicPr>
        <p:blipFill>
          <a:blip r:embed="rId2">
            <a:extLst/>
          </a:blip>
          <a:stretch>
            <a:fillRect/>
          </a:stretch>
        </p:blipFill>
        <p:spPr>
          <a:xfrm>
            <a:off x="547080" y="797199"/>
            <a:ext cx="8116472" cy="3695083"/>
          </a:xfrm>
          <a:prstGeom prst="rect">
            <a:avLst/>
          </a:prstGeom>
          <a:ln w="12700">
            <a:miter lim="400000"/>
          </a:ln>
        </p:spPr>
      </p:pic>
    </p:spTree>
    <p:extLst>
      <p:ext uri="{BB962C8B-B14F-4D97-AF65-F5344CB8AC3E}">
        <p14:creationId xmlns:p14="http://schemas.microsoft.com/office/powerpoint/2010/main" val="168258615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017D-FDA8-464B-9B67-6C9EA66C43C1}"/>
              </a:ext>
            </a:extLst>
          </p:cNvPr>
          <p:cNvSpPr>
            <a:spLocks noGrp="1"/>
          </p:cNvSpPr>
          <p:nvPr>
            <p:ph type="title"/>
          </p:nvPr>
        </p:nvSpPr>
        <p:spPr>
          <a:xfrm>
            <a:off x="547080" y="0"/>
            <a:ext cx="6777732" cy="719645"/>
          </a:xfrm>
        </p:spPr>
        <p:txBody>
          <a:bodyPr/>
          <a:lstStyle/>
          <a:p>
            <a:r>
              <a:rPr lang="en-US" dirty="0"/>
              <a:t>Motivation, The case for HMM</a:t>
            </a:r>
          </a:p>
        </p:txBody>
      </p:sp>
      <p:sp>
        <p:nvSpPr>
          <p:cNvPr id="3" name="Text Placeholder 2">
            <a:extLst>
              <a:ext uri="{FF2B5EF4-FFF2-40B4-BE49-F238E27FC236}">
                <a16:creationId xmlns:a16="http://schemas.microsoft.com/office/drawing/2014/main" id="{DAA9005A-DA30-FD44-970F-2F32B71B88DC}"/>
              </a:ext>
            </a:extLst>
          </p:cNvPr>
          <p:cNvSpPr>
            <a:spLocks noGrp="1"/>
          </p:cNvSpPr>
          <p:nvPr>
            <p:ph type="body" idx="1"/>
          </p:nvPr>
        </p:nvSpPr>
        <p:spPr>
          <a:xfrm>
            <a:off x="547080" y="818147"/>
            <a:ext cx="6363859" cy="3587164"/>
          </a:xfrm>
        </p:spPr>
        <p:txBody>
          <a:bodyPr/>
          <a:lstStyle/>
          <a:p>
            <a:pPr marL="285750" indent="-285750" defTabSz="240277">
              <a:spcBef>
                <a:spcPts val="1687"/>
              </a:spcBef>
              <a:buClr>
                <a:srgbClr val="C00000"/>
              </a:buClr>
              <a:buFont typeface="Arial" panose="020B0604020202020204" pitchFamily="34" charset="0"/>
              <a:buChar char="•"/>
              <a:defRPr sz="2496"/>
            </a:pPr>
            <a:endParaRPr lang="en-US" sz="1600" i="1" dirty="0"/>
          </a:p>
          <a:p>
            <a:pPr marL="342900" indent="-342900" defTabSz="240277">
              <a:spcBef>
                <a:spcPts val="1687"/>
              </a:spcBef>
              <a:buClr>
                <a:srgbClr val="C00000"/>
              </a:buClr>
              <a:buFont typeface="Arial" panose="020B0604020202020204" pitchFamily="34" charset="0"/>
              <a:buChar char="•"/>
              <a:defRPr sz="2496"/>
            </a:pPr>
            <a:r>
              <a:rPr lang="en-US" sz="2000" dirty="0"/>
              <a:t>Regression </a:t>
            </a:r>
            <a:r>
              <a:rPr lang="en-US" sz="2000" dirty="0">
                <a:sym typeface="Wingdings" pitchFamily="2" charset="2"/>
              </a:rPr>
              <a:t> more precise</a:t>
            </a:r>
            <a:endParaRPr lang="en-US" sz="2000" dirty="0"/>
          </a:p>
          <a:p>
            <a:pPr marL="342900" indent="-342900" defTabSz="240277">
              <a:spcBef>
                <a:spcPts val="1687"/>
              </a:spcBef>
              <a:buClr>
                <a:srgbClr val="C00000"/>
              </a:buClr>
              <a:buFont typeface="Arial" panose="020B0604020202020204" pitchFamily="34" charset="0"/>
              <a:buChar char="•"/>
              <a:defRPr sz="2496"/>
            </a:pPr>
            <a:r>
              <a:rPr lang="en-US" sz="2000" dirty="0"/>
              <a:t>Dynamics of physiological signals </a:t>
            </a:r>
          </a:p>
          <a:p>
            <a:pPr marL="342900" indent="-342900" defTabSz="240277">
              <a:spcBef>
                <a:spcPts val="1687"/>
              </a:spcBef>
              <a:buClr>
                <a:srgbClr val="C00000"/>
              </a:buClr>
              <a:buFont typeface="Arial" panose="020B0604020202020204" pitchFamily="34" charset="0"/>
              <a:buChar char="•"/>
              <a:defRPr sz="2496"/>
            </a:pPr>
            <a:r>
              <a:rPr lang="en-US" sz="2000" dirty="0"/>
              <a:t>States interpretability</a:t>
            </a:r>
            <a:endParaRPr lang="en-US" sz="1400" dirty="0"/>
          </a:p>
        </p:txBody>
      </p:sp>
      <p:sp>
        <p:nvSpPr>
          <p:cNvPr id="4" name="Slide Number Placeholder 3">
            <a:extLst>
              <a:ext uri="{FF2B5EF4-FFF2-40B4-BE49-F238E27FC236}">
                <a16:creationId xmlns:a16="http://schemas.microsoft.com/office/drawing/2014/main" id="{5FA2B739-5366-3F42-8CE0-773697AE04B5}"/>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8" name="TextBox 7">
            <a:extLst>
              <a:ext uri="{FF2B5EF4-FFF2-40B4-BE49-F238E27FC236}">
                <a16:creationId xmlns:a16="http://schemas.microsoft.com/office/drawing/2014/main" id="{180A7C28-A4C7-974C-8D28-759DE03CB472}"/>
              </a:ext>
            </a:extLst>
          </p:cNvPr>
          <p:cNvSpPr txBox="1"/>
          <p:nvPr/>
        </p:nvSpPr>
        <p:spPr>
          <a:xfrm>
            <a:off x="4608576" y="1463040"/>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0416857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Overlapping edge - continued"/>
          <p:cNvSpPr txBox="1">
            <a:spLocks noGrp="1"/>
          </p:cNvSpPr>
          <p:nvPr>
            <p:ph type="title"/>
          </p:nvPr>
        </p:nvSpPr>
        <p:spPr>
          <a:xfrm>
            <a:off x="547080" y="30229"/>
            <a:ext cx="6777732" cy="689420"/>
          </a:xfrm>
          <a:prstGeom prst="rect">
            <a:avLst/>
          </a:prstGeom>
        </p:spPr>
        <p:txBody>
          <a:bodyPr/>
          <a:lstStyle>
            <a:lvl1pPr defTabSz="484886">
              <a:defRPr sz="6640"/>
            </a:lvl1pPr>
          </a:lstStyle>
          <a:p>
            <a:r>
              <a:rPr lang="en-US" sz="2800" dirty="0"/>
              <a:t>Design choices-Non/Overlapping time windows</a:t>
            </a:r>
            <a:r>
              <a:rPr sz="2800" dirty="0"/>
              <a:t>- continued</a:t>
            </a:r>
          </a:p>
        </p:txBody>
      </p:sp>
      <p:grpSp>
        <p:nvGrpSpPr>
          <p:cNvPr id="10" name="Group 9">
            <a:extLst>
              <a:ext uri="{FF2B5EF4-FFF2-40B4-BE49-F238E27FC236}">
                <a16:creationId xmlns:a16="http://schemas.microsoft.com/office/drawing/2014/main" id="{FE25B98D-9614-B443-A7D4-1E7F6071D89A}"/>
              </a:ext>
            </a:extLst>
          </p:cNvPr>
          <p:cNvGrpSpPr/>
          <p:nvPr/>
        </p:nvGrpSpPr>
        <p:grpSpPr>
          <a:xfrm>
            <a:off x="4796759" y="952711"/>
            <a:ext cx="4347241" cy="3699047"/>
            <a:chOff x="2247089" y="816524"/>
            <a:chExt cx="4347241" cy="3699047"/>
          </a:xfrm>
        </p:grpSpPr>
        <p:grpSp>
          <p:nvGrpSpPr>
            <p:cNvPr id="5" name="Group 4">
              <a:extLst>
                <a:ext uri="{FF2B5EF4-FFF2-40B4-BE49-F238E27FC236}">
                  <a16:creationId xmlns:a16="http://schemas.microsoft.com/office/drawing/2014/main" id="{7ED409D7-2473-8142-ABB8-B232DB2B8F5B}"/>
                </a:ext>
              </a:extLst>
            </p:cNvPr>
            <p:cNvGrpSpPr/>
            <p:nvPr/>
          </p:nvGrpSpPr>
          <p:grpSpPr>
            <a:xfrm>
              <a:off x="2247089" y="991126"/>
              <a:ext cx="4202350" cy="3278223"/>
              <a:chOff x="700391" y="1167319"/>
              <a:chExt cx="3599235" cy="2723746"/>
            </a:xfrm>
          </p:grpSpPr>
          <p:pic>
            <p:nvPicPr>
              <p:cNvPr id="153" name="Screen Shot 2018-10-02 at 17.06.47.png" descr="Screen Shot 2018-10-02 at 17.06.47.png"/>
              <p:cNvPicPr>
                <a:picLocks noChangeAspect="1"/>
              </p:cNvPicPr>
              <p:nvPr/>
            </p:nvPicPr>
            <p:blipFill rotWithShape="1">
              <a:blip r:embed="rId2">
                <a:extLst/>
              </a:blip>
              <a:srcRect l="1889" t="2954" r="53779" b="20905"/>
              <a:stretch/>
            </p:blipFill>
            <p:spPr>
              <a:xfrm>
                <a:off x="700391" y="1167319"/>
                <a:ext cx="3599235" cy="2723746"/>
              </a:xfrm>
              <a:prstGeom prst="rect">
                <a:avLst/>
              </a:prstGeom>
              <a:ln w="12700">
                <a:miter lim="400000"/>
              </a:ln>
            </p:spPr>
          </p:pic>
          <p:pic>
            <p:nvPicPr>
              <p:cNvPr id="3" name="Picture 2">
                <a:extLst>
                  <a:ext uri="{FF2B5EF4-FFF2-40B4-BE49-F238E27FC236}">
                    <a16:creationId xmlns:a16="http://schemas.microsoft.com/office/drawing/2014/main" id="{B7564AFB-6467-2B45-BE50-1080F1721E4E}"/>
                  </a:ext>
                </a:extLst>
              </p:cNvPr>
              <p:cNvPicPr>
                <a:picLocks noChangeAspect="1"/>
              </p:cNvPicPr>
              <p:nvPr/>
            </p:nvPicPr>
            <p:blipFill>
              <a:blip r:embed="rId3"/>
              <a:stretch>
                <a:fillRect/>
              </a:stretch>
            </p:blipFill>
            <p:spPr>
              <a:xfrm>
                <a:off x="1087313" y="1264595"/>
                <a:ext cx="3103124" cy="1167320"/>
              </a:xfrm>
              <a:prstGeom prst="rect">
                <a:avLst/>
              </a:prstGeom>
            </p:spPr>
          </p:pic>
        </p:grpSp>
        <p:sp>
          <p:nvSpPr>
            <p:cNvPr id="6" name="TextBox 5">
              <a:extLst>
                <a:ext uri="{FF2B5EF4-FFF2-40B4-BE49-F238E27FC236}">
                  <a16:creationId xmlns:a16="http://schemas.microsoft.com/office/drawing/2014/main" id="{A76510E0-D92F-B24E-86B1-D24F81368D35}"/>
                </a:ext>
              </a:extLst>
            </p:cNvPr>
            <p:cNvSpPr txBox="1"/>
            <p:nvPr/>
          </p:nvSpPr>
          <p:spPr>
            <a:xfrm>
              <a:off x="3732187" y="4023128"/>
              <a:ext cx="1498060" cy="492443"/>
            </a:xfrm>
            <a:prstGeom prst="rect">
              <a:avLst/>
            </a:prstGeom>
            <a:solidFill>
              <a:schemeClr val="bg1"/>
            </a:solidFill>
          </p:spPr>
          <p:txBody>
            <a:bodyPr wrap="square" rtlCol="0">
              <a:spAutoFit/>
            </a:bodyPr>
            <a:lstStyle/>
            <a:p>
              <a:r>
                <a:rPr lang="en-US" sz="1200" b="1" dirty="0"/>
                <a:t>Time frame index</a:t>
              </a:r>
            </a:p>
            <a:p>
              <a:endParaRPr lang="en-US" sz="1400" b="1" dirty="0"/>
            </a:p>
          </p:txBody>
        </p:sp>
        <p:sp>
          <p:nvSpPr>
            <p:cNvPr id="7" name="TextBox 6">
              <a:extLst>
                <a:ext uri="{FF2B5EF4-FFF2-40B4-BE49-F238E27FC236}">
                  <a16:creationId xmlns:a16="http://schemas.microsoft.com/office/drawing/2014/main" id="{40A3B1F3-EAAE-4443-B6B9-6CA88FB36077}"/>
                </a:ext>
              </a:extLst>
            </p:cNvPr>
            <p:cNvSpPr txBox="1"/>
            <p:nvPr/>
          </p:nvSpPr>
          <p:spPr>
            <a:xfrm>
              <a:off x="2698848" y="816524"/>
              <a:ext cx="3895482" cy="461665"/>
            </a:xfrm>
            <a:prstGeom prst="rect">
              <a:avLst/>
            </a:prstGeom>
            <a:solidFill>
              <a:schemeClr val="bg1"/>
            </a:solidFill>
          </p:spPr>
          <p:txBody>
            <a:bodyPr wrap="square" rtlCol="0">
              <a:spAutoFit/>
            </a:bodyPr>
            <a:lstStyle/>
            <a:p>
              <a:endParaRPr lang="en-US" dirty="0"/>
            </a:p>
          </p:txBody>
        </p:sp>
      </p:grpSp>
      <p:sp>
        <p:nvSpPr>
          <p:cNvPr id="8" name="TextBox 7">
            <a:extLst>
              <a:ext uri="{FF2B5EF4-FFF2-40B4-BE49-F238E27FC236}">
                <a16:creationId xmlns:a16="http://schemas.microsoft.com/office/drawing/2014/main" id="{3CE5865D-EB90-AC42-AA3C-6213C8D8C15C}"/>
              </a:ext>
            </a:extLst>
          </p:cNvPr>
          <p:cNvSpPr txBox="1"/>
          <p:nvPr/>
        </p:nvSpPr>
        <p:spPr>
          <a:xfrm>
            <a:off x="638695" y="2166259"/>
            <a:ext cx="3677056" cy="1200329"/>
          </a:xfrm>
          <a:prstGeom prst="rect">
            <a:avLst/>
          </a:prstGeom>
          <a:noFill/>
          <a:ln w="38100">
            <a:solidFill>
              <a:srgbClr val="C00000"/>
            </a:solidFill>
          </a:ln>
        </p:spPr>
        <p:txBody>
          <a:bodyPr wrap="square" rtlCol="0">
            <a:spAutoFit/>
          </a:bodyPr>
          <a:lstStyle/>
          <a:p>
            <a:r>
              <a:rPr lang="en-US" sz="1800" dirty="0"/>
              <a:t>Certainty of inferred state at each time window, averaged for all patients</a:t>
            </a:r>
          </a:p>
          <a:p>
            <a:endParaRPr lang="en-US" sz="1800" dirty="0"/>
          </a:p>
        </p:txBody>
      </p:sp>
      <p:sp>
        <p:nvSpPr>
          <p:cNvPr id="11" name="TextBox 10">
            <a:extLst>
              <a:ext uri="{FF2B5EF4-FFF2-40B4-BE49-F238E27FC236}">
                <a16:creationId xmlns:a16="http://schemas.microsoft.com/office/drawing/2014/main" id="{D8AC834C-69E4-A045-8175-C9B0E577DFA3}"/>
              </a:ext>
            </a:extLst>
          </p:cNvPr>
          <p:cNvSpPr txBox="1"/>
          <p:nvPr/>
        </p:nvSpPr>
        <p:spPr>
          <a:xfrm>
            <a:off x="5758775" y="2328250"/>
            <a:ext cx="2451802" cy="523220"/>
          </a:xfrm>
          <a:prstGeom prst="rect">
            <a:avLst/>
          </a:prstGeom>
          <a:noFill/>
        </p:spPr>
        <p:txBody>
          <a:bodyPr wrap="square" rtlCol="0">
            <a:spAutoFit/>
          </a:bodyPr>
          <a:lstStyle/>
          <a:p>
            <a:r>
              <a:rPr lang="en-US" sz="1400" dirty="0"/>
              <a:t>Overlapping time windows</a:t>
            </a:r>
          </a:p>
          <a:p>
            <a:endParaRPr lang="en-US" sz="1400" dirty="0"/>
          </a:p>
        </p:txBody>
      </p:sp>
      <p:sp>
        <p:nvSpPr>
          <p:cNvPr id="14" name="TextBox 13">
            <a:extLst>
              <a:ext uri="{FF2B5EF4-FFF2-40B4-BE49-F238E27FC236}">
                <a16:creationId xmlns:a16="http://schemas.microsoft.com/office/drawing/2014/main" id="{EDD3F78E-5684-C34F-876F-6E345811327E}"/>
              </a:ext>
            </a:extLst>
          </p:cNvPr>
          <p:cNvSpPr txBox="1"/>
          <p:nvPr/>
        </p:nvSpPr>
        <p:spPr>
          <a:xfrm>
            <a:off x="5758775" y="1260487"/>
            <a:ext cx="2759412" cy="307777"/>
          </a:xfrm>
          <a:prstGeom prst="rect">
            <a:avLst/>
          </a:prstGeom>
          <a:noFill/>
        </p:spPr>
        <p:txBody>
          <a:bodyPr wrap="square" rtlCol="0">
            <a:spAutoFit/>
          </a:bodyPr>
          <a:lstStyle/>
          <a:p>
            <a:r>
              <a:rPr lang="en-US" sz="1400" dirty="0"/>
              <a:t>Non overlapping time windows</a:t>
            </a:r>
          </a:p>
        </p:txBody>
      </p:sp>
    </p:spTree>
    <p:extLst>
      <p:ext uri="{BB962C8B-B14F-4D97-AF65-F5344CB8AC3E}">
        <p14:creationId xmlns:p14="http://schemas.microsoft.com/office/powerpoint/2010/main" val="225959391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Motivation"/>
          <p:cNvSpPr txBox="1">
            <a:spLocks noGrp="1"/>
          </p:cNvSpPr>
          <p:nvPr>
            <p:ph type="title"/>
          </p:nvPr>
        </p:nvSpPr>
        <p:spPr>
          <a:xfrm>
            <a:off x="547080" y="412381"/>
            <a:ext cx="6777732" cy="307264"/>
          </a:xfrm>
          <a:prstGeom prst="rect">
            <a:avLst/>
          </a:prstGeom>
        </p:spPr>
        <p:txBody>
          <a:bodyPr/>
          <a:lstStyle/>
          <a:p>
            <a:pPr marL="182820" indent="-182820" defTabSz="240277">
              <a:spcBef>
                <a:spcPts val="1687"/>
              </a:spcBef>
              <a:defRPr sz="2496"/>
            </a:pPr>
            <a:r>
              <a:rPr lang="en-US" dirty="0"/>
              <a:t>Importance of Length of Stay Prediction</a:t>
            </a:r>
          </a:p>
        </p:txBody>
      </p:sp>
      <p:sp>
        <p:nvSpPr>
          <p:cNvPr id="124" name="Length of stay significance…"/>
          <p:cNvSpPr txBox="1">
            <a:spLocks noGrp="1"/>
          </p:cNvSpPr>
          <p:nvPr>
            <p:ph type="body" idx="1"/>
          </p:nvPr>
        </p:nvSpPr>
        <p:spPr>
          <a:xfrm>
            <a:off x="547080" y="1257249"/>
            <a:ext cx="6704112" cy="1782782"/>
          </a:xfrm>
          <a:prstGeom prst="rect">
            <a:avLst/>
          </a:prstGeom>
        </p:spPr>
        <p:txBody>
          <a:bodyPr/>
          <a:lstStyle/>
          <a:p>
            <a:pPr marL="365640" lvl="1" indent="-182820" defTabSz="240277">
              <a:spcBef>
                <a:spcPts val="1687"/>
              </a:spcBef>
              <a:defRPr sz="2496"/>
            </a:pPr>
            <a:r>
              <a:rPr sz="2000" dirty="0">
                <a:solidFill>
                  <a:schemeClr val="tx1"/>
                </a:solidFill>
              </a:rPr>
              <a:t>Intervention to prevent adverse outcomes</a:t>
            </a:r>
          </a:p>
          <a:p>
            <a:pPr marL="365640" lvl="1" indent="-182820" defTabSz="240277">
              <a:spcBef>
                <a:spcPts val="1687"/>
              </a:spcBef>
              <a:defRPr sz="2496"/>
            </a:pPr>
            <a:r>
              <a:rPr sz="2000" dirty="0">
                <a:solidFill>
                  <a:schemeClr val="tx1"/>
                </a:solidFill>
              </a:rPr>
              <a:t>Optimization of resource allocation </a:t>
            </a:r>
            <a:r>
              <a:rPr lang="en-US" sz="2000" dirty="0">
                <a:solidFill>
                  <a:schemeClr val="tx1"/>
                </a:solidFill>
              </a:rPr>
              <a:t>and staff</a:t>
            </a:r>
          </a:p>
          <a:p>
            <a:pPr marL="365640" lvl="1" indent="-182820" defTabSz="240277">
              <a:spcBef>
                <a:spcPts val="1687"/>
              </a:spcBef>
              <a:defRPr sz="2496"/>
            </a:pPr>
            <a:r>
              <a:rPr sz="2000" dirty="0">
                <a:solidFill>
                  <a:schemeClr val="tx1"/>
                </a:solidFill>
              </a:rPr>
              <a:t>Improving patients</a:t>
            </a:r>
            <a:r>
              <a:rPr lang="en-US" sz="2000" dirty="0">
                <a:solidFill>
                  <a:schemeClr val="tx1"/>
                </a:solidFill>
              </a:rPr>
              <a:t>'</a:t>
            </a:r>
            <a:r>
              <a:rPr sz="2000" dirty="0">
                <a:solidFill>
                  <a:schemeClr val="tx1"/>
                </a:solidFill>
              </a:rPr>
              <a:t> satisfaction</a:t>
            </a:r>
            <a:r>
              <a:rPr lang="en-US" sz="2000" dirty="0">
                <a:solidFill>
                  <a:schemeClr val="tx1"/>
                </a:solidFill>
              </a:rPr>
              <a:t> and hospitals’ reputation</a:t>
            </a:r>
          </a:p>
          <a:p>
            <a:pPr marL="365640" lvl="1" indent="-182820" defTabSz="240277">
              <a:spcBef>
                <a:spcPts val="1687"/>
              </a:spcBef>
              <a:defRPr sz="2496"/>
            </a:pPr>
            <a:endParaRPr sz="2000" i="1" dirty="0">
              <a:solidFill>
                <a:schemeClr val="tx1"/>
              </a:solidFill>
            </a:endParaRPr>
          </a:p>
        </p:txBody>
      </p:sp>
      <p:graphicFrame>
        <p:nvGraphicFramePr>
          <p:cNvPr id="3" name="Table 2">
            <a:extLst>
              <a:ext uri="{FF2B5EF4-FFF2-40B4-BE49-F238E27FC236}">
                <a16:creationId xmlns:a16="http://schemas.microsoft.com/office/drawing/2014/main" id="{DDFA49FB-B9F3-044E-816D-AB492FF2D28D}"/>
              </a:ext>
            </a:extLst>
          </p:cNvPr>
          <p:cNvGraphicFramePr>
            <a:graphicFrameLocks noGrp="1"/>
          </p:cNvGraphicFramePr>
          <p:nvPr>
            <p:extLst>
              <p:ext uri="{D42A27DB-BD31-4B8C-83A1-F6EECF244321}">
                <p14:modId xmlns:p14="http://schemas.microsoft.com/office/powerpoint/2010/main" val="3896078038"/>
              </p:ext>
            </p:extLst>
          </p:nvPr>
        </p:nvGraphicFramePr>
        <p:xfrm>
          <a:off x="1017538" y="2922107"/>
          <a:ext cx="7023964" cy="1073526"/>
        </p:xfrm>
        <a:graphic>
          <a:graphicData uri="http://schemas.openxmlformats.org/drawingml/2006/table">
            <a:tbl>
              <a:tblPr firstRow="1" bandRow="1">
                <a:tableStyleId>{5C22544A-7EE6-4342-B048-85BDC9FD1C3A}</a:tableStyleId>
              </a:tblPr>
              <a:tblGrid>
                <a:gridCol w="1755991">
                  <a:extLst>
                    <a:ext uri="{9D8B030D-6E8A-4147-A177-3AD203B41FA5}">
                      <a16:colId xmlns:a16="http://schemas.microsoft.com/office/drawing/2014/main" val="1209431202"/>
                    </a:ext>
                  </a:extLst>
                </a:gridCol>
                <a:gridCol w="1755991">
                  <a:extLst>
                    <a:ext uri="{9D8B030D-6E8A-4147-A177-3AD203B41FA5}">
                      <a16:colId xmlns:a16="http://schemas.microsoft.com/office/drawing/2014/main" val="1499619467"/>
                    </a:ext>
                  </a:extLst>
                </a:gridCol>
                <a:gridCol w="1755991">
                  <a:extLst>
                    <a:ext uri="{9D8B030D-6E8A-4147-A177-3AD203B41FA5}">
                      <a16:colId xmlns:a16="http://schemas.microsoft.com/office/drawing/2014/main" val="1842209623"/>
                    </a:ext>
                  </a:extLst>
                </a:gridCol>
                <a:gridCol w="1755991">
                  <a:extLst>
                    <a:ext uri="{9D8B030D-6E8A-4147-A177-3AD203B41FA5}">
                      <a16:colId xmlns:a16="http://schemas.microsoft.com/office/drawing/2014/main" val="1903629612"/>
                    </a:ext>
                  </a:extLst>
                </a:gridCol>
              </a:tblGrid>
              <a:tr h="536763">
                <a:tc>
                  <a:txBody>
                    <a:bodyPr/>
                    <a:lstStyle/>
                    <a:p>
                      <a:r>
                        <a:rPr lang="en-US" dirty="0"/>
                        <a:t>Class</a:t>
                      </a:r>
                    </a:p>
                  </a:txBody>
                  <a:tcPr/>
                </a:tc>
                <a:tc>
                  <a:txBody>
                    <a:bodyPr/>
                    <a:lstStyle/>
                    <a:p>
                      <a:r>
                        <a:rPr lang="en-US" dirty="0"/>
                        <a:t> &lt; 48 Hours</a:t>
                      </a:r>
                    </a:p>
                  </a:txBody>
                  <a:tcPr/>
                </a:tc>
                <a:tc>
                  <a:txBody>
                    <a:bodyPr/>
                    <a:lstStyle/>
                    <a:p>
                      <a:r>
                        <a:rPr lang="en-US" dirty="0"/>
                        <a:t>2-5 days</a:t>
                      </a:r>
                    </a:p>
                  </a:txBody>
                  <a:tcPr/>
                </a:tc>
                <a:tc>
                  <a:txBody>
                    <a:bodyPr/>
                    <a:lstStyle/>
                    <a:p>
                      <a:r>
                        <a:rPr lang="en-US" dirty="0"/>
                        <a:t>&gt; 5 days</a:t>
                      </a:r>
                    </a:p>
                  </a:txBody>
                  <a:tcPr/>
                </a:tc>
                <a:extLst>
                  <a:ext uri="{0D108BD9-81ED-4DB2-BD59-A6C34878D82A}">
                    <a16:rowId xmlns:a16="http://schemas.microsoft.com/office/drawing/2014/main" val="899681869"/>
                  </a:ext>
                </a:extLst>
              </a:tr>
              <a:tr h="536763">
                <a:tc>
                  <a:txBody>
                    <a:bodyPr/>
                    <a:lstStyle/>
                    <a:p>
                      <a:r>
                        <a:rPr lang="en-US" dirty="0"/>
                        <a:t>Accuracy </a:t>
                      </a:r>
                    </a:p>
                  </a:txBody>
                  <a:tcPr/>
                </a:tc>
                <a:tc>
                  <a:txBody>
                    <a:bodyPr/>
                    <a:lstStyle/>
                    <a:p>
                      <a:r>
                        <a:rPr lang="en-US" dirty="0"/>
                        <a:t>53.1 %</a:t>
                      </a:r>
                    </a:p>
                  </a:txBody>
                  <a:tcPr/>
                </a:tc>
                <a:tc>
                  <a:txBody>
                    <a:bodyPr/>
                    <a:lstStyle/>
                    <a:p>
                      <a:r>
                        <a:rPr lang="en-US" dirty="0"/>
                        <a:t>59.8 %</a:t>
                      </a:r>
                    </a:p>
                  </a:txBody>
                  <a:tcPr/>
                </a:tc>
                <a:tc>
                  <a:txBody>
                    <a:bodyPr/>
                    <a:lstStyle/>
                    <a:p>
                      <a:r>
                        <a:rPr lang="en-US" dirty="0"/>
                        <a:t>31.1 %</a:t>
                      </a:r>
                    </a:p>
                  </a:txBody>
                  <a:tcPr/>
                </a:tc>
                <a:extLst>
                  <a:ext uri="{0D108BD9-81ED-4DB2-BD59-A6C34878D82A}">
                    <a16:rowId xmlns:a16="http://schemas.microsoft.com/office/drawing/2014/main" val="1776422370"/>
                  </a:ext>
                </a:extLst>
              </a:tr>
            </a:tbl>
          </a:graphicData>
        </a:graphic>
      </p:graphicFrame>
      <p:sp>
        <p:nvSpPr>
          <p:cNvPr id="4" name="TextBox 3">
            <a:extLst>
              <a:ext uri="{FF2B5EF4-FFF2-40B4-BE49-F238E27FC236}">
                <a16:creationId xmlns:a16="http://schemas.microsoft.com/office/drawing/2014/main" id="{88306C5A-91DB-1149-82E2-EE8872FE7BA2}"/>
              </a:ext>
            </a:extLst>
          </p:cNvPr>
          <p:cNvSpPr txBox="1"/>
          <p:nvPr/>
        </p:nvSpPr>
        <p:spPr>
          <a:xfrm>
            <a:off x="1017538" y="4057484"/>
            <a:ext cx="7130730" cy="338554"/>
          </a:xfrm>
          <a:prstGeom prst="rect">
            <a:avLst/>
          </a:prstGeom>
          <a:noFill/>
        </p:spPr>
        <p:txBody>
          <a:bodyPr wrap="square" rtlCol="0">
            <a:spAutoFit/>
          </a:bodyPr>
          <a:lstStyle/>
          <a:p>
            <a:r>
              <a:rPr lang="en-US" sz="800" dirty="0"/>
              <a:t>Adapted with changes from :  Nassar Jr AP, Caruso P. ICU physicians are unable to accurately predict length of stay at admission: a prospective study. International Journal for Quality in Health Care. 2015;28(1):99–103.</a:t>
            </a:r>
          </a:p>
        </p:txBody>
      </p:sp>
      <p:pic>
        <p:nvPicPr>
          <p:cNvPr id="6" name="Picture 5">
            <a:extLst>
              <a:ext uri="{FF2B5EF4-FFF2-40B4-BE49-F238E27FC236}">
                <a16:creationId xmlns:a16="http://schemas.microsoft.com/office/drawing/2014/main" id="{A7273F2D-6DE0-9A46-8DA7-AD5CB6C64A0B}"/>
              </a:ext>
            </a:extLst>
          </p:cNvPr>
          <p:cNvPicPr>
            <a:picLocks noChangeAspect="1"/>
          </p:cNvPicPr>
          <p:nvPr/>
        </p:nvPicPr>
        <p:blipFill>
          <a:blip r:embed="rId3"/>
          <a:stretch>
            <a:fillRect/>
          </a:stretch>
        </p:blipFill>
        <p:spPr>
          <a:xfrm>
            <a:off x="7324812" y="871791"/>
            <a:ext cx="1819188" cy="1819188"/>
          </a:xfrm>
          <a:prstGeom prst="rect">
            <a:avLst/>
          </a:prstGeom>
        </p:spPr>
      </p:pic>
    </p:spTree>
    <p:extLst>
      <p:ext uri="{BB962C8B-B14F-4D97-AF65-F5344CB8AC3E}">
        <p14:creationId xmlns:p14="http://schemas.microsoft.com/office/powerpoint/2010/main" val="28089346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roperties of dataset"/>
          <p:cNvSpPr txBox="1">
            <a:spLocks noGrp="1"/>
          </p:cNvSpPr>
          <p:nvPr>
            <p:ph type="title"/>
          </p:nvPr>
        </p:nvSpPr>
        <p:spPr>
          <a:xfrm>
            <a:off x="740521" y="366382"/>
            <a:ext cx="5853410" cy="320088"/>
          </a:xfrm>
          <a:prstGeom prst="rect">
            <a:avLst/>
          </a:prstGeom>
        </p:spPr>
        <p:txBody>
          <a:bodyPr/>
          <a:lstStyle/>
          <a:p>
            <a:r>
              <a:rPr lang="en-US" dirty="0"/>
              <a:t>Dataset : Physionet2012 Challenge</a:t>
            </a:r>
            <a:endParaRPr dirty="0"/>
          </a:p>
        </p:txBody>
      </p:sp>
      <p:sp>
        <p:nvSpPr>
          <p:cNvPr id="130" name="4000 patients…"/>
          <p:cNvSpPr txBox="1">
            <a:spLocks noGrp="1"/>
          </p:cNvSpPr>
          <p:nvPr>
            <p:ph type="body" idx="1"/>
          </p:nvPr>
        </p:nvSpPr>
        <p:spPr>
          <a:xfrm>
            <a:off x="740521" y="844902"/>
            <a:ext cx="8570562" cy="3672965"/>
          </a:xfrm>
          <a:prstGeom prst="rect">
            <a:avLst/>
          </a:prstGeom>
        </p:spPr>
        <p:txBody>
          <a:bodyPr/>
          <a:lstStyle/>
          <a:p>
            <a:pPr marL="285750" indent="-285750">
              <a:buClr>
                <a:srgbClr val="C00000"/>
              </a:buClr>
              <a:buFont typeface="Arial" panose="020B0604020202020204" pitchFamily="34" charset="0"/>
              <a:buChar char="•"/>
            </a:pPr>
            <a:r>
              <a:rPr lang="en-US" b="1" dirty="0">
                <a:solidFill>
                  <a:schemeClr val="tx1"/>
                </a:solidFill>
              </a:rPr>
              <a:t>Demographics</a:t>
            </a:r>
            <a:r>
              <a:rPr lang="en-US" dirty="0">
                <a:solidFill>
                  <a:schemeClr val="tx1"/>
                </a:solidFill>
              </a:rPr>
              <a:t> </a:t>
            </a:r>
          </a:p>
          <a:p>
            <a:pPr marL="285750" indent="-285750">
              <a:buClr>
                <a:srgbClr val="C00000"/>
              </a:buClr>
              <a:buFont typeface="Arial" panose="020B0604020202020204" pitchFamily="34" charset="0"/>
              <a:buChar char="•"/>
            </a:pPr>
            <a:r>
              <a:rPr lang="en-US" b="1" dirty="0">
                <a:solidFill>
                  <a:schemeClr val="tx1"/>
                </a:solidFill>
              </a:rPr>
              <a:t>37</a:t>
            </a:r>
            <a:r>
              <a:rPr lang="en-US" dirty="0">
                <a:solidFill>
                  <a:schemeClr val="tx1"/>
                </a:solidFill>
              </a:rPr>
              <a:t> physiological measurements </a:t>
            </a:r>
          </a:p>
          <a:p>
            <a:pPr marL="285750" indent="-285750">
              <a:buClr>
                <a:srgbClr val="C00000"/>
              </a:buClr>
              <a:buFont typeface="Arial" panose="020B0604020202020204" pitchFamily="34" charset="0"/>
              <a:buChar char="•"/>
            </a:pPr>
            <a:r>
              <a:rPr lang="en-US" b="1" dirty="0">
                <a:solidFill>
                  <a:schemeClr val="tx1"/>
                </a:solidFill>
              </a:rPr>
              <a:t>4000</a:t>
            </a:r>
            <a:r>
              <a:rPr lang="en-US" dirty="0">
                <a:solidFill>
                  <a:schemeClr val="tx1"/>
                </a:solidFill>
              </a:rPr>
              <a:t> patients </a:t>
            </a:r>
          </a:p>
          <a:p>
            <a:pPr marL="285750" indent="-285750">
              <a:buClr>
                <a:srgbClr val="C00000"/>
              </a:buClr>
              <a:buFont typeface="Arial" panose="020B0604020202020204" pitchFamily="34" charset="0"/>
              <a:buChar char="•"/>
            </a:pPr>
            <a:r>
              <a:rPr lang="en-US" b="1" dirty="0">
                <a:solidFill>
                  <a:schemeClr val="tx1"/>
                </a:solidFill>
              </a:rPr>
              <a:t>48</a:t>
            </a:r>
            <a:r>
              <a:rPr lang="en-US" dirty="0">
                <a:solidFill>
                  <a:schemeClr val="tx1"/>
                </a:solidFill>
              </a:rPr>
              <a:t> </a:t>
            </a:r>
            <a:r>
              <a:rPr lang="en-US" b="1" dirty="0">
                <a:solidFill>
                  <a:schemeClr val="tx1"/>
                </a:solidFill>
              </a:rPr>
              <a:t>hours</a:t>
            </a:r>
            <a:r>
              <a:rPr lang="en-US" dirty="0">
                <a:solidFill>
                  <a:schemeClr val="tx1"/>
                </a:solidFill>
              </a:rPr>
              <a:t> after ICU admission</a:t>
            </a:r>
          </a:p>
          <a:p>
            <a:pPr marL="285750" indent="-285750">
              <a:buClr>
                <a:srgbClr val="C00000"/>
              </a:buClr>
              <a:buFont typeface="Arial" panose="020B0604020202020204" pitchFamily="34" charset="0"/>
              <a:buChar char="•"/>
            </a:pPr>
            <a:r>
              <a:rPr lang="en-US" b="1" dirty="0"/>
              <a:t>Publicly</a:t>
            </a:r>
            <a:r>
              <a:rPr lang="en-US" dirty="0"/>
              <a:t> available, hassle free, </a:t>
            </a:r>
            <a:r>
              <a:rPr lang="en-US" b="1" dirty="0"/>
              <a:t>reproducible</a:t>
            </a:r>
            <a:r>
              <a:rPr lang="en-US" dirty="0"/>
              <a:t> </a:t>
            </a:r>
          </a:p>
          <a:p>
            <a:pPr marL="285750" indent="-285750">
              <a:buClr>
                <a:srgbClr val="C00000"/>
              </a:buClr>
              <a:buFont typeface="Arial" panose="020B0604020202020204" pitchFamily="34" charset="0"/>
              <a:buChar char="•"/>
            </a:pPr>
            <a:r>
              <a:rPr lang="en-US" dirty="0"/>
              <a:t>Higher</a:t>
            </a:r>
            <a:r>
              <a:rPr lang="en-US" b="1" dirty="0"/>
              <a:t> availability </a:t>
            </a:r>
            <a:r>
              <a:rPr lang="en-US" dirty="0"/>
              <a:t>for</a:t>
            </a:r>
            <a:r>
              <a:rPr lang="en-US" b="1" dirty="0"/>
              <a:t> comparison</a:t>
            </a:r>
          </a:p>
          <a:p>
            <a:pPr marL="285750" indent="-285750">
              <a:buClr>
                <a:srgbClr val="C00000"/>
              </a:buClr>
              <a:buFont typeface="Arial" panose="020B0604020202020204" pitchFamily="34" charset="0"/>
              <a:buChar char="•"/>
            </a:pPr>
            <a:r>
              <a:rPr lang="en-US" dirty="0"/>
              <a:t>Sufficient size for </a:t>
            </a:r>
            <a:r>
              <a:rPr lang="en-US" b="1" dirty="0"/>
              <a:t>learning</a:t>
            </a:r>
            <a:r>
              <a:rPr lang="en-US" dirty="0"/>
              <a:t>, realistic for </a:t>
            </a:r>
            <a:r>
              <a:rPr lang="en-US" b="1" dirty="0"/>
              <a:t>practical</a:t>
            </a:r>
            <a:r>
              <a:rPr lang="en-US" dirty="0"/>
              <a:t> purpose</a:t>
            </a:r>
            <a:endParaRPr lang="en-US" i="1" dirty="0"/>
          </a:p>
          <a:p>
            <a:pPr>
              <a:buClr>
                <a:srgbClr val="C00000"/>
              </a:buClr>
            </a:pPr>
            <a:endParaRPr lang="en-US" i="1" dirty="0"/>
          </a:p>
          <a:p>
            <a:pPr>
              <a:buClr>
                <a:srgbClr val="C00000"/>
              </a:buClr>
            </a:pPr>
            <a:endParaRPr lang="en-US" i="1" dirty="0"/>
          </a:p>
        </p:txBody>
      </p:sp>
      <p:pic>
        <p:nvPicPr>
          <p:cNvPr id="3" name="Picture 2">
            <a:extLst>
              <a:ext uri="{FF2B5EF4-FFF2-40B4-BE49-F238E27FC236}">
                <a16:creationId xmlns:a16="http://schemas.microsoft.com/office/drawing/2014/main" id="{E7D19E22-8BF5-4A4B-AAFF-D047BE177FAB}"/>
              </a:ext>
            </a:extLst>
          </p:cNvPr>
          <p:cNvPicPr>
            <a:picLocks noChangeAspect="1"/>
          </p:cNvPicPr>
          <p:nvPr/>
        </p:nvPicPr>
        <p:blipFill>
          <a:blip r:embed="rId3"/>
          <a:stretch>
            <a:fillRect/>
          </a:stretch>
        </p:blipFill>
        <p:spPr>
          <a:xfrm>
            <a:off x="5093208" y="3772793"/>
            <a:ext cx="3768982" cy="903506"/>
          </a:xfrm>
          <a:prstGeom prst="rect">
            <a:avLst/>
          </a:prstGeom>
        </p:spPr>
      </p:pic>
      <p:sp>
        <p:nvSpPr>
          <p:cNvPr id="4" name="TextBox 3">
            <a:extLst>
              <a:ext uri="{FF2B5EF4-FFF2-40B4-BE49-F238E27FC236}">
                <a16:creationId xmlns:a16="http://schemas.microsoft.com/office/drawing/2014/main" id="{1A3027E6-3AC5-CC4F-9F1E-929B756A1E21}"/>
              </a:ext>
            </a:extLst>
          </p:cNvPr>
          <p:cNvSpPr txBox="1"/>
          <p:nvPr/>
        </p:nvSpPr>
        <p:spPr>
          <a:xfrm>
            <a:off x="6593931" y="4517867"/>
            <a:ext cx="5659655" cy="215444"/>
          </a:xfrm>
          <a:prstGeom prst="rect">
            <a:avLst/>
          </a:prstGeom>
          <a:noFill/>
        </p:spPr>
        <p:txBody>
          <a:bodyPr wrap="square" rtlCol="0">
            <a:spAutoFit/>
          </a:bodyPr>
          <a:lstStyle/>
          <a:p>
            <a:r>
              <a:rPr lang="en-US" sz="800" dirty="0"/>
              <a:t>https://</a:t>
            </a:r>
            <a:r>
              <a:rPr lang="en-US" sz="800" dirty="0" err="1"/>
              <a:t>physionet.org</a:t>
            </a:r>
            <a:r>
              <a:rPr lang="en-US" sz="800" dirty="0"/>
              <a:t>/challenge/2012/</a:t>
            </a:r>
          </a:p>
        </p:txBody>
      </p:sp>
      <p:pic>
        <p:nvPicPr>
          <p:cNvPr id="6" name="Picture 5">
            <a:extLst>
              <a:ext uri="{FF2B5EF4-FFF2-40B4-BE49-F238E27FC236}">
                <a16:creationId xmlns:a16="http://schemas.microsoft.com/office/drawing/2014/main" id="{7D111934-592E-1D42-BD82-298F02D563A6}"/>
              </a:ext>
            </a:extLst>
          </p:cNvPr>
          <p:cNvPicPr>
            <a:picLocks noChangeAspect="1"/>
          </p:cNvPicPr>
          <p:nvPr/>
        </p:nvPicPr>
        <p:blipFill>
          <a:blip r:embed="rId4"/>
          <a:stretch>
            <a:fillRect/>
          </a:stretch>
        </p:blipFill>
        <p:spPr>
          <a:xfrm>
            <a:off x="6215412" y="889525"/>
            <a:ext cx="2791428" cy="2093571"/>
          </a:xfrm>
          <a:prstGeom prst="rect">
            <a:avLst/>
          </a:prstGeom>
        </p:spPr>
      </p:pic>
    </p:spTree>
    <p:extLst>
      <p:ext uri="{BB962C8B-B14F-4D97-AF65-F5344CB8AC3E}">
        <p14:creationId xmlns:p14="http://schemas.microsoft.com/office/powerpoint/2010/main" val="414226066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roblem Statement"/>
          <p:cNvSpPr txBox="1">
            <a:spLocks noGrp="1"/>
          </p:cNvSpPr>
          <p:nvPr>
            <p:ph type="title"/>
          </p:nvPr>
        </p:nvSpPr>
        <p:spPr>
          <a:prstGeom prst="rect">
            <a:avLst/>
          </a:prstGeom>
        </p:spPr>
        <p:txBody>
          <a:bodyPr/>
          <a:lstStyle/>
          <a:p>
            <a:r>
              <a:rPr lang="en-US" dirty="0"/>
              <a:t>Regression Task, Big Picture</a:t>
            </a:r>
            <a:endParaRPr dirty="0"/>
          </a:p>
        </p:txBody>
      </p:sp>
      <p:graphicFrame>
        <p:nvGraphicFramePr>
          <p:cNvPr id="2" name="Table 1">
            <a:extLst>
              <a:ext uri="{FF2B5EF4-FFF2-40B4-BE49-F238E27FC236}">
                <a16:creationId xmlns:a16="http://schemas.microsoft.com/office/drawing/2014/main" id="{92FF4565-7630-9445-B506-0BB5A44ABC1E}"/>
              </a:ext>
            </a:extLst>
          </p:cNvPr>
          <p:cNvGraphicFramePr>
            <a:graphicFrameLocks noGrp="1"/>
          </p:cNvGraphicFramePr>
          <p:nvPr>
            <p:extLst>
              <p:ext uri="{D42A27DB-BD31-4B8C-83A1-F6EECF244321}">
                <p14:modId xmlns:p14="http://schemas.microsoft.com/office/powerpoint/2010/main" val="1532517201"/>
              </p:ext>
            </p:extLst>
          </p:nvPr>
        </p:nvGraphicFramePr>
        <p:xfrm>
          <a:off x="3807500" y="1060236"/>
          <a:ext cx="5336500" cy="3505200"/>
        </p:xfrm>
        <a:graphic>
          <a:graphicData uri="http://schemas.openxmlformats.org/drawingml/2006/table">
            <a:tbl>
              <a:tblPr firstRow="1" bandRow="1">
                <a:tableStyleId>{5C22544A-7EE6-4342-B048-85BDC9FD1C3A}</a:tableStyleId>
              </a:tblPr>
              <a:tblGrid>
                <a:gridCol w="1376828">
                  <a:extLst>
                    <a:ext uri="{9D8B030D-6E8A-4147-A177-3AD203B41FA5}">
                      <a16:colId xmlns:a16="http://schemas.microsoft.com/office/drawing/2014/main" val="1723570370"/>
                    </a:ext>
                  </a:extLst>
                </a:gridCol>
                <a:gridCol w="1650309">
                  <a:extLst>
                    <a:ext uri="{9D8B030D-6E8A-4147-A177-3AD203B41FA5}">
                      <a16:colId xmlns:a16="http://schemas.microsoft.com/office/drawing/2014/main" val="2647764112"/>
                    </a:ext>
                  </a:extLst>
                </a:gridCol>
                <a:gridCol w="1247098">
                  <a:extLst>
                    <a:ext uri="{9D8B030D-6E8A-4147-A177-3AD203B41FA5}">
                      <a16:colId xmlns:a16="http://schemas.microsoft.com/office/drawing/2014/main" val="785312815"/>
                    </a:ext>
                  </a:extLst>
                </a:gridCol>
                <a:gridCol w="1062265">
                  <a:extLst>
                    <a:ext uri="{9D8B030D-6E8A-4147-A177-3AD203B41FA5}">
                      <a16:colId xmlns:a16="http://schemas.microsoft.com/office/drawing/2014/main" val="2245258382"/>
                    </a:ext>
                  </a:extLst>
                </a:gridCol>
              </a:tblGrid>
              <a:tr h="692179">
                <a:tc>
                  <a:txBody>
                    <a:bodyPr/>
                    <a:lstStyle/>
                    <a:p>
                      <a:pPr algn="ctr"/>
                      <a:r>
                        <a:rPr lang="en-US" sz="1400" dirty="0"/>
                        <a:t>Feature</a:t>
                      </a:r>
                    </a:p>
                  </a:txBody>
                  <a:tcPr/>
                </a:tc>
                <a:tc>
                  <a:txBody>
                    <a:bodyPr/>
                    <a:lstStyle/>
                    <a:p>
                      <a:pPr algn="ctr"/>
                      <a:r>
                        <a:rPr lang="en-US" sz="1400" dirty="0" err="1"/>
                        <a:t>Avg</a:t>
                      </a:r>
                      <a:r>
                        <a:rPr lang="en-US" sz="1400" dirty="0"/>
                        <a:t> update frequency (hours)</a:t>
                      </a:r>
                    </a:p>
                  </a:txBody>
                  <a:tcPr/>
                </a:tc>
                <a:tc>
                  <a:txBody>
                    <a:bodyPr/>
                    <a:lstStyle/>
                    <a:p>
                      <a:pPr algn="ctr"/>
                      <a:r>
                        <a:rPr lang="en-US" sz="1400" dirty="0" err="1"/>
                        <a:t>Avg</a:t>
                      </a:r>
                      <a:r>
                        <a:rPr lang="en-US" sz="1400" dirty="0"/>
                        <a:t> # of observations</a:t>
                      </a:r>
                    </a:p>
                  </a:txBody>
                  <a:tcPr/>
                </a:tc>
                <a:tc>
                  <a:txBody>
                    <a:bodyPr/>
                    <a:lstStyle/>
                    <a:p>
                      <a:pPr algn="ctr"/>
                      <a:r>
                        <a:rPr lang="en-US" sz="1400" dirty="0"/>
                        <a:t>Missing %</a:t>
                      </a:r>
                    </a:p>
                  </a:txBody>
                  <a:tcPr/>
                </a:tc>
                <a:extLst>
                  <a:ext uri="{0D108BD9-81ED-4DB2-BD59-A6C34878D82A}">
                    <a16:rowId xmlns:a16="http://schemas.microsoft.com/office/drawing/2014/main" val="3712425559"/>
                  </a:ext>
                </a:extLst>
              </a:tr>
              <a:tr h="490293">
                <a:tc>
                  <a:txBody>
                    <a:bodyPr/>
                    <a:lstStyle/>
                    <a:p>
                      <a:pPr algn="ctr"/>
                      <a:r>
                        <a:rPr lang="en-US" sz="1400" dirty="0"/>
                        <a:t>Glasgow Coma Scale</a:t>
                      </a:r>
                    </a:p>
                  </a:txBody>
                  <a:tcPr/>
                </a:tc>
                <a:tc>
                  <a:txBody>
                    <a:bodyPr/>
                    <a:lstStyle/>
                    <a:p>
                      <a:pPr algn="ctr"/>
                      <a:r>
                        <a:rPr lang="en-US" sz="1400" dirty="0"/>
                        <a:t>17.33</a:t>
                      </a:r>
                    </a:p>
                  </a:txBody>
                  <a:tcPr/>
                </a:tc>
                <a:tc>
                  <a:txBody>
                    <a:bodyPr/>
                    <a:lstStyle/>
                    <a:p>
                      <a:pPr algn="ctr"/>
                      <a:r>
                        <a:rPr lang="en-US" sz="1400" dirty="0"/>
                        <a:t>13.26</a:t>
                      </a:r>
                    </a:p>
                  </a:txBody>
                  <a:tcPr/>
                </a:tc>
                <a:tc>
                  <a:txBody>
                    <a:bodyPr/>
                    <a:lstStyle/>
                    <a:p>
                      <a:pPr algn="ctr"/>
                      <a:r>
                        <a:rPr lang="en-US" sz="1400" dirty="0"/>
                        <a:t>1.6</a:t>
                      </a:r>
                    </a:p>
                  </a:txBody>
                  <a:tcPr/>
                </a:tc>
                <a:extLst>
                  <a:ext uri="{0D108BD9-81ED-4DB2-BD59-A6C34878D82A}">
                    <a16:rowId xmlns:a16="http://schemas.microsoft.com/office/drawing/2014/main" val="1725563931"/>
                  </a:ext>
                </a:extLst>
              </a:tr>
              <a:tr h="288408">
                <a:tc>
                  <a:txBody>
                    <a:bodyPr/>
                    <a:lstStyle/>
                    <a:p>
                      <a:pPr algn="ctr"/>
                      <a:r>
                        <a:rPr lang="en-US" sz="1400" dirty="0"/>
                        <a:t>Temperature</a:t>
                      </a:r>
                    </a:p>
                  </a:txBody>
                  <a:tcPr/>
                </a:tc>
                <a:tc>
                  <a:txBody>
                    <a:bodyPr/>
                    <a:lstStyle/>
                    <a:p>
                      <a:pPr algn="ctr"/>
                      <a:r>
                        <a:rPr lang="en-US" sz="1400" dirty="0"/>
                        <a:t>3.7</a:t>
                      </a:r>
                    </a:p>
                  </a:txBody>
                  <a:tcPr/>
                </a:tc>
                <a:tc>
                  <a:txBody>
                    <a:bodyPr/>
                    <a:lstStyle/>
                    <a:p>
                      <a:pPr algn="ctr"/>
                      <a:r>
                        <a:rPr lang="en-US" sz="1400" dirty="0"/>
                        <a:t>16.31</a:t>
                      </a:r>
                    </a:p>
                  </a:txBody>
                  <a:tcPr/>
                </a:tc>
                <a:tc>
                  <a:txBody>
                    <a:bodyPr/>
                    <a:lstStyle/>
                    <a:p>
                      <a:pPr algn="ctr"/>
                      <a:r>
                        <a:rPr lang="en-US" sz="1400" dirty="0"/>
                        <a:t>1.6</a:t>
                      </a:r>
                    </a:p>
                  </a:txBody>
                  <a:tcPr/>
                </a:tc>
                <a:extLst>
                  <a:ext uri="{0D108BD9-81ED-4DB2-BD59-A6C34878D82A}">
                    <a16:rowId xmlns:a16="http://schemas.microsoft.com/office/drawing/2014/main" val="2300701638"/>
                  </a:ext>
                </a:extLst>
              </a:tr>
              <a:tr h="288408">
                <a:tc>
                  <a:txBody>
                    <a:bodyPr/>
                    <a:lstStyle/>
                    <a:p>
                      <a:pPr algn="ctr"/>
                      <a:r>
                        <a:rPr lang="en-US" sz="1400" dirty="0"/>
                        <a:t>Heart Rate</a:t>
                      </a:r>
                    </a:p>
                  </a:txBody>
                  <a:tcPr/>
                </a:tc>
                <a:tc>
                  <a:txBody>
                    <a:bodyPr/>
                    <a:lstStyle/>
                    <a:p>
                      <a:pPr algn="ctr"/>
                      <a:r>
                        <a:rPr lang="en-US" sz="1400" dirty="0"/>
                        <a:t>1.05</a:t>
                      </a:r>
                    </a:p>
                  </a:txBody>
                  <a:tcPr/>
                </a:tc>
                <a:tc>
                  <a:txBody>
                    <a:bodyPr/>
                    <a:lstStyle/>
                    <a:p>
                      <a:pPr algn="ctr"/>
                      <a:r>
                        <a:rPr lang="en-US" sz="1400" dirty="0"/>
                        <a:t>46.48</a:t>
                      </a:r>
                    </a:p>
                  </a:txBody>
                  <a:tcPr/>
                </a:tc>
                <a:tc>
                  <a:txBody>
                    <a:bodyPr/>
                    <a:lstStyle/>
                    <a:p>
                      <a:pPr algn="ctr"/>
                      <a:r>
                        <a:rPr lang="en-US" sz="1400" dirty="0"/>
                        <a:t>1.6    </a:t>
                      </a:r>
                    </a:p>
                  </a:txBody>
                  <a:tcPr/>
                </a:tc>
                <a:extLst>
                  <a:ext uri="{0D108BD9-81ED-4DB2-BD59-A6C34878D82A}">
                    <a16:rowId xmlns:a16="http://schemas.microsoft.com/office/drawing/2014/main" val="3953941685"/>
                  </a:ext>
                </a:extLst>
              </a:tr>
              <a:tr h="490293">
                <a:tc>
                  <a:txBody>
                    <a:bodyPr/>
                    <a:lstStyle/>
                    <a:p>
                      <a:pPr algn="ctr"/>
                      <a:r>
                        <a:rPr lang="en-US" sz="1400" dirty="0"/>
                        <a:t>White Blood Cell Count</a:t>
                      </a:r>
                    </a:p>
                  </a:txBody>
                  <a:tcPr/>
                </a:tc>
                <a:tc>
                  <a:txBody>
                    <a:bodyPr/>
                    <a:lstStyle/>
                    <a:p>
                      <a:pPr algn="ctr"/>
                      <a:r>
                        <a:rPr lang="en-US" sz="1400" dirty="0"/>
                        <a:t>17.057</a:t>
                      </a:r>
                    </a:p>
                  </a:txBody>
                  <a:tcPr/>
                </a:tc>
                <a:tc>
                  <a:txBody>
                    <a:bodyPr/>
                    <a:lstStyle/>
                    <a:p>
                      <a:pPr algn="ctr"/>
                      <a:r>
                        <a:rPr lang="en-US" sz="1400" dirty="0"/>
                        <a:t>2.63</a:t>
                      </a:r>
                    </a:p>
                  </a:txBody>
                  <a:tcPr/>
                </a:tc>
                <a:tc>
                  <a:txBody>
                    <a:bodyPr/>
                    <a:lstStyle/>
                    <a:p>
                      <a:pPr algn="ctr"/>
                      <a:r>
                        <a:rPr lang="en-US" sz="1400" dirty="0"/>
                        <a:t>1.8</a:t>
                      </a:r>
                    </a:p>
                  </a:txBody>
                  <a:tcPr/>
                </a:tc>
                <a:extLst>
                  <a:ext uri="{0D108BD9-81ED-4DB2-BD59-A6C34878D82A}">
                    <a16:rowId xmlns:a16="http://schemas.microsoft.com/office/drawing/2014/main" val="1735027853"/>
                  </a:ext>
                </a:extLst>
              </a:tr>
              <a:tr h="490293">
                <a:tc>
                  <a:txBody>
                    <a:bodyPr/>
                    <a:lstStyle/>
                    <a:p>
                      <a:pPr algn="ctr"/>
                      <a:r>
                        <a:rPr lang="en-US" sz="1400" dirty="0"/>
                        <a:t>Serum Glucose</a:t>
                      </a:r>
                    </a:p>
                  </a:txBody>
                  <a:tcPr/>
                </a:tc>
                <a:tc>
                  <a:txBody>
                    <a:bodyPr/>
                    <a:lstStyle/>
                    <a:p>
                      <a:pPr algn="ctr"/>
                      <a:r>
                        <a:rPr lang="en-US" sz="1400" dirty="0"/>
                        <a:t>4.03</a:t>
                      </a:r>
                    </a:p>
                  </a:txBody>
                  <a:tcPr/>
                </a:tc>
                <a:tc>
                  <a:txBody>
                    <a:bodyPr/>
                    <a:lstStyle/>
                    <a:p>
                      <a:pPr algn="ctr"/>
                      <a:r>
                        <a:rPr lang="en-US" sz="1400" dirty="0"/>
                        <a:t>2.72</a:t>
                      </a:r>
                    </a:p>
                  </a:txBody>
                  <a:tcPr/>
                </a:tc>
                <a:tc>
                  <a:txBody>
                    <a:bodyPr/>
                    <a:lstStyle/>
                    <a:p>
                      <a:pPr algn="ctr"/>
                      <a:r>
                        <a:rPr lang="en-US" sz="1400" dirty="0"/>
                        <a:t>2.8</a:t>
                      </a:r>
                    </a:p>
                  </a:txBody>
                  <a:tcPr/>
                </a:tc>
                <a:extLst>
                  <a:ext uri="{0D108BD9-81ED-4DB2-BD59-A6C34878D82A}">
                    <a16:rowId xmlns:a16="http://schemas.microsoft.com/office/drawing/2014/main" val="1585532703"/>
                  </a:ext>
                </a:extLst>
              </a:tr>
              <a:tr h="288408">
                <a:tc>
                  <a:txBody>
                    <a:bodyPr/>
                    <a:lstStyle/>
                    <a:p>
                      <a:pPr algn="ctr"/>
                      <a:r>
                        <a:rPr lang="en-US" sz="1400" dirty="0"/>
                        <a:t>Urine Output</a:t>
                      </a:r>
                    </a:p>
                  </a:txBody>
                  <a:tcPr/>
                </a:tc>
                <a:tc>
                  <a:txBody>
                    <a:bodyPr/>
                    <a:lstStyle/>
                    <a:p>
                      <a:pPr algn="ctr"/>
                      <a:r>
                        <a:rPr lang="en-US" sz="1400" dirty="0"/>
                        <a:t>1.89</a:t>
                      </a:r>
                    </a:p>
                  </a:txBody>
                  <a:tcPr/>
                </a:tc>
                <a:tc>
                  <a:txBody>
                    <a:bodyPr/>
                    <a:lstStyle/>
                    <a:p>
                      <a:pPr algn="ctr"/>
                      <a:r>
                        <a:rPr lang="en-US" sz="1400" dirty="0"/>
                        <a:t>28.65</a:t>
                      </a:r>
                    </a:p>
                  </a:txBody>
                  <a:tcPr/>
                </a:tc>
                <a:tc>
                  <a:txBody>
                    <a:bodyPr/>
                    <a:lstStyle/>
                    <a:p>
                      <a:pPr algn="ctr"/>
                      <a:r>
                        <a:rPr lang="en-US" sz="1400" dirty="0"/>
                        <a:t>2.9</a:t>
                      </a:r>
                    </a:p>
                  </a:txBody>
                  <a:tcPr/>
                </a:tc>
                <a:extLst>
                  <a:ext uri="{0D108BD9-81ED-4DB2-BD59-A6C34878D82A}">
                    <a16:rowId xmlns:a16="http://schemas.microsoft.com/office/drawing/2014/main" val="3568997329"/>
                  </a:ext>
                </a:extLst>
              </a:tr>
              <a:tr h="288408">
                <a:tc>
                  <a:txBody>
                    <a:bodyPr/>
                    <a:lstStyle/>
                    <a:p>
                      <a:pPr algn="ctr"/>
                      <a:r>
                        <a:rPr lang="en-US" sz="1400" dirty="0" err="1"/>
                        <a:t>NIDiasABP</a:t>
                      </a:r>
                      <a:endParaRPr lang="en-US" sz="1400" dirty="0"/>
                    </a:p>
                  </a:txBody>
                  <a:tcPr/>
                </a:tc>
                <a:tc>
                  <a:txBody>
                    <a:bodyPr/>
                    <a:lstStyle/>
                    <a:p>
                      <a:pPr algn="ctr"/>
                      <a:r>
                        <a:rPr lang="en-US" sz="1400" dirty="0"/>
                        <a:t>1.87</a:t>
                      </a:r>
                    </a:p>
                  </a:txBody>
                  <a:tcPr/>
                </a:tc>
                <a:tc>
                  <a:txBody>
                    <a:bodyPr/>
                    <a:lstStyle/>
                    <a:p>
                      <a:pPr algn="ctr"/>
                      <a:r>
                        <a:rPr lang="en-US" sz="1400" dirty="0"/>
                        <a:t>21.73</a:t>
                      </a:r>
                    </a:p>
                  </a:txBody>
                  <a:tcPr/>
                </a:tc>
                <a:tc>
                  <a:txBody>
                    <a:bodyPr/>
                    <a:lstStyle/>
                    <a:p>
                      <a:pPr algn="ctr"/>
                      <a:r>
                        <a:rPr lang="en-US" sz="1400" dirty="0"/>
                        <a:t>12.7</a:t>
                      </a:r>
                    </a:p>
                  </a:txBody>
                  <a:tcPr/>
                </a:tc>
                <a:extLst>
                  <a:ext uri="{0D108BD9-81ED-4DB2-BD59-A6C34878D82A}">
                    <a16:rowId xmlns:a16="http://schemas.microsoft.com/office/drawing/2014/main" val="3457856111"/>
                  </a:ext>
                </a:extLst>
              </a:tr>
            </a:tbl>
          </a:graphicData>
        </a:graphic>
      </p:graphicFrame>
      <p:sp>
        <p:nvSpPr>
          <p:cNvPr id="6" name="Rectangle 5">
            <a:extLst>
              <a:ext uri="{FF2B5EF4-FFF2-40B4-BE49-F238E27FC236}">
                <a16:creationId xmlns:a16="http://schemas.microsoft.com/office/drawing/2014/main" id="{867B94E2-4CDA-C14A-BB2B-BCEE2E02BF8D}"/>
              </a:ext>
            </a:extLst>
          </p:cNvPr>
          <p:cNvSpPr/>
          <p:nvPr/>
        </p:nvSpPr>
        <p:spPr>
          <a:xfrm>
            <a:off x="826347" y="2685507"/>
            <a:ext cx="2137513" cy="768096"/>
          </a:xfrm>
          <a:prstGeom prst="rect">
            <a:avLst/>
          </a:prstGeom>
          <a:ln/>
          <a:scene3d>
            <a:camera prst="orthographicFront"/>
            <a:lightRig rig="threePt" dir="t"/>
          </a:scene3d>
          <a:sp3d extrusionH="76200">
            <a:bevelT w="38100"/>
            <a:bevelB w="82550"/>
            <a:extrusionClr>
              <a:srgbClr val="FF0000"/>
            </a:extrusionClr>
          </a:sp3d>
        </p:spPr>
        <p:style>
          <a:lnRef idx="1">
            <a:schemeClr val="accent3"/>
          </a:lnRef>
          <a:fillRef idx="2">
            <a:schemeClr val="accent3"/>
          </a:fillRef>
          <a:effectRef idx="1">
            <a:schemeClr val="accent3"/>
          </a:effectRef>
          <a:fontRef idx="minor">
            <a:schemeClr val="dk1"/>
          </a:fontRef>
        </p:style>
        <p:txBody>
          <a:bodyPr lIns="91440" tIns="91440" bIns="91440" rtlCol="0" anchor="t"/>
          <a:lstStyle/>
          <a:p>
            <a:pPr algn="ctr"/>
            <a:endParaRPr lang="en-US" sz="1800" dirty="0">
              <a:solidFill>
                <a:srgbClr val="FFFFFF"/>
              </a:solidFill>
              <a:latin typeface="Roboto Regular"/>
              <a:cs typeface="Roboto Regular"/>
            </a:endParaRPr>
          </a:p>
        </p:txBody>
      </p:sp>
      <p:pic>
        <p:nvPicPr>
          <p:cNvPr id="8" name="Picture 7">
            <a:extLst>
              <a:ext uri="{FF2B5EF4-FFF2-40B4-BE49-F238E27FC236}">
                <a16:creationId xmlns:a16="http://schemas.microsoft.com/office/drawing/2014/main" id="{BCE61C29-96F8-DA4A-A6B3-272BC29C29C7}"/>
              </a:ext>
            </a:extLst>
          </p:cNvPr>
          <p:cNvPicPr>
            <a:picLocks noChangeAspect="1"/>
          </p:cNvPicPr>
          <p:nvPr/>
        </p:nvPicPr>
        <p:blipFill rotWithShape="1">
          <a:blip r:embed="rId3"/>
          <a:srcRect l="3963" b="3137"/>
          <a:stretch/>
        </p:blipFill>
        <p:spPr>
          <a:xfrm>
            <a:off x="620918" y="947894"/>
            <a:ext cx="2776742" cy="1099451"/>
          </a:xfrm>
          <a:prstGeom prst="rect">
            <a:avLst/>
          </a:prstGeom>
        </p:spPr>
      </p:pic>
      <p:sp>
        <p:nvSpPr>
          <p:cNvPr id="9" name="Down Arrow 8">
            <a:extLst>
              <a:ext uri="{FF2B5EF4-FFF2-40B4-BE49-F238E27FC236}">
                <a16:creationId xmlns:a16="http://schemas.microsoft.com/office/drawing/2014/main" id="{CBE7261A-ED91-A445-9364-5D386F6D61DA}"/>
              </a:ext>
            </a:extLst>
          </p:cNvPr>
          <p:cNvSpPr/>
          <p:nvPr/>
        </p:nvSpPr>
        <p:spPr>
          <a:xfrm>
            <a:off x="1688546" y="2302521"/>
            <a:ext cx="297390" cy="383209"/>
          </a:xfrm>
          <a:prstGeom prst="down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TextBox 10">
            <a:extLst>
              <a:ext uri="{FF2B5EF4-FFF2-40B4-BE49-F238E27FC236}">
                <a16:creationId xmlns:a16="http://schemas.microsoft.com/office/drawing/2014/main" id="{FAC7B4FE-6647-1A47-B74A-3C637979DE27}"/>
              </a:ext>
            </a:extLst>
          </p:cNvPr>
          <p:cNvSpPr txBox="1"/>
          <p:nvPr/>
        </p:nvSpPr>
        <p:spPr>
          <a:xfrm>
            <a:off x="490306" y="820692"/>
            <a:ext cx="4087160" cy="246221"/>
          </a:xfrm>
          <a:prstGeom prst="rect">
            <a:avLst/>
          </a:prstGeom>
          <a:noFill/>
        </p:spPr>
        <p:txBody>
          <a:bodyPr wrap="square" rtlCol="0">
            <a:spAutoFit/>
          </a:bodyPr>
          <a:lstStyle/>
          <a:p>
            <a:r>
              <a:rPr lang="en-US" sz="1000" b="1" dirty="0"/>
              <a:t>Selected patient’s time series data for first 48 hours</a:t>
            </a:r>
          </a:p>
        </p:txBody>
      </p:sp>
      <p:sp>
        <p:nvSpPr>
          <p:cNvPr id="12" name="Diamond 11">
            <a:extLst>
              <a:ext uri="{FF2B5EF4-FFF2-40B4-BE49-F238E27FC236}">
                <a16:creationId xmlns:a16="http://schemas.microsoft.com/office/drawing/2014/main" id="{9D971797-719F-6848-8C3E-74E4182E1FD0}"/>
              </a:ext>
            </a:extLst>
          </p:cNvPr>
          <p:cNvSpPr/>
          <p:nvPr/>
        </p:nvSpPr>
        <p:spPr>
          <a:xfrm>
            <a:off x="677816" y="3780993"/>
            <a:ext cx="2445735" cy="969288"/>
          </a:xfrm>
          <a:prstGeom prst="diamond">
            <a:avLst/>
          </a:prstGeom>
          <a:ln/>
          <a:scene3d>
            <a:camera prst="orthographicFront"/>
            <a:lightRig rig="threePt" dir="t"/>
          </a:scene3d>
          <a:sp3d>
            <a:bevelT w="57150"/>
            <a:bevelB w="44450"/>
          </a:sp3d>
        </p:spPr>
        <p:style>
          <a:lnRef idx="1">
            <a:schemeClr val="accent3"/>
          </a:lnRef>
          <a:fillRef idx="2">
            <a:schemeClr val="accent3"/>
          </a:fillRef>
          <a:effectRef idx="1">
            <a:schemeClr val="accent3"/>
          </a:effectRef>
          <a:fontRef idx="minor">
            <a:schemeClr val="dk1"/>
          </a:fontRef>
        </p:style>
        <p:txBody>
          <a:bodyPr lIns="91440" tIns="91440" bIns="91440" rtlCol="0" anchor="t"/>
          <a:lstStyle/>
          <a:p>
            <a:pPr algn="ctr"/>
            <a:endParaRPr lang="en-US" sz="1200" b="1" dirty="0">
              <a:solidFill>
                <a:schemeClr val="tx1"/>
              </a:solidFill>
              <a:latin typeface="Roboto Regular"/>
              <a:cs typeface="Roboto Regular"/>
            </a:endParaRPr>
          </a:p>
        </p:txBody>
      </p:sp>
      <p:sp>
        <p:nvSpPr>
          <p:cNvPr id="15" name="Down Arrow 14">
            <a:extLst>
              <a:ext uri="{FF2B5EF4-FFF2-40B4-BE49-F238E27FC236}">
                <a16:creationId xmlns:a16="http://schemas.microsoft.com/office/drawing/2014/main" id="{BB8FB750-9746-B641-BB12-4BB7009DF734}"/>
              </a:ext>
            </a:extLst>
          </p:cNvPr>
          <p:cNvSpPr/>
          <p:nvPr/>
        </p:nvSpPr>
        <p:spPr>
          <a:xfrm>
            <a:off x="1688546" y="3496137"/>
            <a:ext cx="297390" cy="344793"/>
          </a:xfrm>
          <a:prstGeom prst="down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cxnSp>
        <p:nvCxnSpPr>
          <p:cNvPr id="14" name="Straight Arrow Connector 13">
            <a:extLst>
              <a:ext uri="{FF2B5EF4-FFF2-40B4-BE49-F238E27FC236}">
                <a16:creationId xmlns:a16="http://schemas.microsoft.com/office/drawing/2014/main" id="{CF6CD3D0-B1EE-644B-BE01-2988F628922C}"/>
              </a:ext>
            </a:extLst>
          </p:cNvPr>
          <p:cNvCxnSpPr/>
          <p:nvPr/>
        </p:nvCxnSpPr>
        <p:spPr bwMode="auto">
          <a:xfrm>
            <a:off x="620918" y="2148392"/>
            <a:ext cx="277674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F84BAF94-16C4-3C46-98BA-2AE002DA3C20}"/>
              </a:ext>
            </a:extLst>
          </p:cNvPr>
          <p:cNvSpPr txBox="1"/>
          <p:nvPr/>
        </p:nvSpPr>
        <p:spPr>
          <a:xfrm>
            <a:off x="960781" y="2111896"/>
            <a:ext cx="658368" cy="246221"/>
          </a:xfrm>
          <a:prstGeom prst="rect">
            <a:avLst/>
          </a:prstGeom>
          <a:noFill/>
        </p:spPr>
        <p:txBody>
          <a:bodyPr wrap="square" rtlCol="0">
            <a:spAutoFit/>
          </a:bodyPr>
          <a:lstStyle/>
          <a:p>
            <a:r>
              <a:rPr lang="en-US" sz="1000" dirty="0"/>
              <a:t>12</a:t>
            </a:r>
          </a:p>
        </p:txBody>
      </p:sp>
      <p:sp>
        <p:nvSpPr>
          <p:cNvPr id="19" name="TextBox 18">
            <a:extLst>
              <a:ext uri="{FF2B5EF4-FFF2-40B4-BE49-F238E27FC236}">
                <a16:creationId xmlns:a16="http://schemas.microsoft.com/office/drawing/2014/main" id="{5F1391CB-F63C-E64E-BD24-FF77683DF416}"/>
              </a:ext>
            </a:extLst>
          </p:cNvPr>
          <p:cNvSpPr txBox="1"/>
          <p:nvPr/>
        </p:nvSpPr>
        <p:spPr>
          <a:xfrm>
            <a:off x="1461852" y="2111895"/>
            <a:ext cx="658368" cy="246221"/>
          </a:xfrm>
          <a:prstGeom prst="rect">
            <a:avLst/>
          </a:prstGeom>
          <a:noFill/>
        </p:spPr>
        <p:txBody>
          <a:bodyPr wrap="square" rtlCol="0">
            <a:spAutoFit/>
          </a:bodyPr>
          <a:lstStyle/>
          <a:p>
            <a:r>
              <a:rPr lang="en-US" sz="1000" dirty="0"/>
              <a:t>24</a:t>
            </a:r>
          </a:p>
        </p:txBody>
      </p:sp>
      <p:sp>
        <p:nvSpPr>
          <p:cNvPr id="20" name="TextBox 19">
            <a:extLst>
              <a:ext uri="{FF2B5EF4-FFF2-40B4-BE49-F238E27FC236}">
                <a16:creationId xmlns:a16="http://schemas.microsoft.com/office/drawing/2014/main" id="{982B77BE-FF4B-3045-A4DB-D7571F509A83}"/>
              </a:ext>
            </a:extLst>
          </p:cNvPr>
          <p:cNvSpPr txBox="1"/>
          <p:nvPr/>
        </p:nvSpPr>
        <p:spPr>
          <a:xfrm>
            <a:off x="2053231" y="2108019"/>
            <a:ext cx="658368" cy="246221"/>
          </a:xfrm>
          <a:prstGeom prst="rect">
            <a:avLst/>
          </a:prstGeom>
          <a:noFill/>
        </p:spPr>
        <p:txBody>
          <a:bodyPr wrap="square" rtlCol="0">
            <a:spAutoFit/>
          </a:bodyPr>
          <a:lstStyle/>
          <a:p>
            <a:r>
              <a:rPr lang="en-US" sz="1000" dirty="0"/>
              <a:t>36</a:t>
            </a:r>
          </a:p>
        </p:txBody>
      </p:sp>
      <p:sp>
        <p:nvSpPr>
          <p:cNvPr id="21" name="TextBox 20">
            <a:extLst>
              <a:ext uri="{FF2B5EF4-FFF2-40B4-BE49-F238E27FC236}">
                <a16:creationId xmlns:a16="http://schemas.microsoft.com/office/drawing/2014/main" id="{18AA69CB-D805-354F-844D-0EEC1A2BE867}"/>
              </a:ext>
            </a:extLst>
          </p:cNvPr>
          <p:cNvSpPr txBox="1"/>
          <p:nvPr/>
        </p:nvSpPr>
        <p:spPr>
          <a:xfrm>
            <a:off x="2557753" y="2106850"/>
            <a:ext cx="658368" cy="246221"/>
          </a:xfrm>
          <a:prstGeom prst="rect">
            <a:avLst/>
          </a:prstGeom>
          <a:noFill/>
        </p:spPr>
        <p:txBody>
          <a:bodyPr wrap="square" rtlCol="0">
            <a:spAutoFit/>
          </a:bodyPr>
          <a:lstStyle/>
          <a:p>
            <a:r>
              <a:rPr lang="en-US" sz="1000" dirty="0"/>
              <a:t>48</a:t>
            </a:r>
          </a:p>
        </p:txBody>
      </p:sp>
      <p:sp>
        <p:nvSpPr>
          <p:cNvPr id="22" name="TextBox 21">
            <a:extLst>
              <a:ext uri="{FF2B5EF4-FFF2-40B4-BE49-F238E27FC236}">
                <a16:creationId xmlns:a16="http://schemas.microsoft.com/office/drawing/2014/main" id="{66036DEA-7159-0A4D-B1E2-7B8099F3D499}"/>
              </a:ext>
            </a:extLst>
          </p:cNvPr>
          <p:cNvSpPr txBox="1"/>
          <p:nvPr/>
        </p:nvSpPr>
        <p:spPr>
          <a:xfrm>
            <a:off x="2882606" y="2126327"/>
            <a:ext cx="983330" cy="215444"/>
          </a:xfrm>
          <a:prstGeom prst="rect">
            <a:avLst/>
          </a:prstGeom>
          <a:noFill/>
        </p:spPr>
        <p:txBody>
          <a:bodyPr wrap="square" rtlCol="0">
            <a:spAutoFit/>
          </a:bodyPr>
          <a:lstStyle/>
          <a:p>
            <a:r>
              <a:rPr lang="en-US" sz="800" dirty="0"/>
              <a:t>Time(hours)</a:t>
            </a:r>
          </a:p>
        </p:txBody>
      </p:sp>
      <p:sp>
        <p:nvSpPr>
          <p:cNvPr id="17" name="Rectangle 16">
            <a:extLst>
              <a:ext uri="{FF2B5EF4-FFF2-40B4-BE49-F238E27FC236}">
                <a16:creationId xmlns:a16="http://schemas.microsoft.com/office/drawing/2014/main" id="{40452E1A-292E-1140-B8A6-3AA8DA106583}"/>
              </a:ext>
            </a:extLst>
          </p:cNvPr>
          <p:cNvSpPr/>
          <p:nvPr/>
        </p:nvSpPr>
        <p:spPr>
          <a:xfrm>
            <a:off x="2711599" y="1060236"/>
            <a:ext cx="686061" cy="987109"/>
          </a:xfrm>
          <a:prstGeom prst="rect">
            <a:avLst/>
          </a:prstGeom>
          <a:solidFill>
            <a:schemeClr val="dk1">
              <a:alpha val="85000"/>
            </a:schemeClr>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8" name="TextBox 17">
            <a:extLst>
              <a:ext uri="{FF2B5EF4-FFF2-40B4-BE49-F238E27FC236}">
                <a16:creationId xmlns:a16="http://schemas.microsoft.com/office/drawing/2014/main" id="{DA28AFC1-D750-1B4A-9D55-04586E0B93C3}"/>
              </a:ext>
            </a:extLst>
          </p:cNvPr>
          <p:cNvSpPr txBox="1"/>
          <p:nvPr/>
        </p:nvSpPr>
        <p:spPr>
          <a:xfrm>
            <a:off x="1347152" y="3872054"/>
            <a:ext cx="1095901" cy="892552"/>
          </a:xfrm>
          <a:prstGeom prst="rect">
            <a:avLst/>
          </a:prstGeom>
          <a:noFill/>
        </p:spPr>
        <p:txBody>
          <a:bodyPr wrap="square" rtlCol="0">
            <a:spAutoFit/>
          </a:bodyPr>
          <a:lstStyle/>
          <a:p>
            <a:r>
              <a:rPr lang="en-US" sz="1400" b="1" dirty="0">
                <a:latin typeface="Roboto Regular"/>
                <a:cs typeface="Roboto Regular"/>
              </a:rPr>
              <a:t>Patient’s Length of Stay(days)</a:t>
            </a:r>
          </a:p>
          <a:p>
            <a:endParaRPr lang="en-US" sz="1000" dirty="0"/>
          </a:p>
        </p:txBody>
      </p:sp>
      <p:sp>
        <p:nvSpPr>
          <p:cNvPr id="23" name="TextBox 22">
            <a:extLst>
              <a:ext uri="{FF2B5EF4-FFF2-40B4-BE49-F238E27FC236}">
                <a16:creationId xmlns:a16="http://schemas.microsoft.com/office/drawing/2014/main" id="{7DB7FD96-4A85-2F4C-9FDB-4E98DB0F376B}"/>
              </a:ext>
            </a:extLst>
          </p:cNvPr>
          <p:cNvSpPr txBox="1"/>
          <p:nvPr/>
        </p:nvSpPr>
        <p:spPr>
          <a:xfrm>
            <a:off x="1116887" y="2901150"/>
            <a:ext cx="2006665" cy="523220"/>
          </a:xfrm>
          <a:prstGeom prst="rect">
            <a:avLst/>
          </a:prstGeom>
          <a:noFill/>
        </p:spPr>
        <p:txBody>
          <a:bodyPr wrap="square" rtlCol="0">
            <a:spAutoFit/>
          </a:bodyPr>
          <a:lstStyle/>
          <a:p>
            <a:r>
              <a:rPr lang="en-US" sz="1400" b="1" dirty="0">
                <a:latin typeface="Roboto Regular"/>
                <a:cs typeface="Roboto Regular"/>
              </a:rPr>
              <a:t>Prediction Model</a:t>
            </a:r>
          </a:p>
          <a:p>
            <a:endParaRPr lang="en-US" sz="1400" dirty="0"/>
          </a:p>
        </p:txBody>
      </p:sp>
    </p:spTree>
    <p:extLst>
      <p:ext uri="{BB962C8B-B14F-4D97-AF65-F5344CB8AC3E}">
        <p14:creationId xmlns:p14="http://schemas.microsoft.com/office/powerpoint/2010/main" val="291273780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Baseline models"/>
          <p:cNvSpPr txBox="1">
            <a:spLocks noGrp="1"/>
          </p:cNvSpPr>
          <p:nvPr>
            <p:ph type="title"/>
          </p:nvPr>
        </p:nvSpPr>
        <p:spPr>
          <a:xfrm>
            <a:off x="435740" y="337676"/>
            <a:ext cx="6777732" cy="320088"/>
          </a:xfrm>
          <a:prstGeom prst="rect">
            <a:avLst/>
          </a:prstGeom>
        </p:spPr>
        <p:txBody>
          <a:bodyPr/>
          <a:lstStyle/>
          <a:p>
            <a:r>
              <a:rPr dirty="0"/>
              <a:t>Baseline </a:t>
            </a:r>
            <a:r>
              <a:rPr lang="en-US" dirty="0"/>
              <a:t>M</a:t>
            </a:r>
            <a:r>
              <a:rPr dirty="0"/>
              <a:t>odels</a:t>
            </a:r>
            <a:r>
              <a:rPr lang="en-US" dirty="0"/>
              <a:t> (5 regression models)</a:t>
            </a:r>
            <a:endParaRPr dirty="0"/>
          </a:p>
        </p:txBody>
      </p:sp>
      <p:sp>
        <p:nvSpPr>
          <p:cNvPr id="134" name="Min, Max, Mean, First and Last for each of the 7 variables…"/>
          <p:cNvSpPr txBox="1">
            <a:spLocks noGrp="1"/>
          </p:cNvSpPr>
          <p:nvPr>
            <p:ph type="body" idx="1"/>
          </p:nvPr>
        </p:nvSpPr>
        <p:spPr>
          <a:xfrm>
            <a:off x="466546" y="766221"/>
            <a:ext cx="4166349" cy="3570961"/>
          </a:xfrm>
          <a:prstGeom prst="rect">
            <a:avLst/>
          </a:prstGeom>
        </p:spPr>
        <p:txBody>
          <a:bodyPr/>
          <a:lstStyle/>
          <a:p>
            <a:r>
              <a:rPr lang="en-US" sz="2400" dirty="0"/>
              <a:t>Flattened Features :</a:t>
            </a:r>
          </a:p>
          <a:p>
            <a:pPr marL="285750" indent="-285750">
              <a:buClr>
                <a:srgbClr val="C00000"/>
              </a:buClr>
              <a:buFont typeface="Arial" panose="020B0604020202020204" pitchFamily="34" charset="0"/>
              <a:buChar char="•"/>
            </a:pPr>
            <a:r>
              <a:rPr sz="2400" b="1" dirty="0">
                <a:solidFill>
                  <a:srgbClr val="114C43"/>
                </a:solidFill>
              </a:rPr>
              <a:t>Min</a:t>
            </a:r>
            <a:r>
              <a:rPr lang="en-US" sz="2400" b="1" dirty="0">
                <a:solidFill>
                  <a:srgbClr val="114C43"/>
                </a:solidFill>
              </a:rPr>
              <a:t>imum</a:t>
            </a:r>
          </a:p>
          <a:p>
            <a:pPr marL="285750" indent="-285750">
              <a:buClr>
                <a:srgbClr val="C00000"/>
              </a:buClr>
              <a:buFont typeface="Arial" panose="020B0604020202020204" pitchFamily="34" charset="0"/>
              <a:buChar char="•"/>
            </a:pPr>
            <a:r>
              <a:rPr sz="2400" b="1" dirty="0">
                <a:solidFill>
                  <a:srgbClr val="C00000"/>
                </a:solidFill>
              </a:rPr>
              <a:t>Max</a:t>
            </a:r>
            <a:r>
              <a:rPr lang="en-US" sz="2400" b="1" dirty="0">
                <a:solidFill>
                  <a:srgbClr val="C00000"/>
                </a:solidFill>
              </a:rPr>
              <a:t>imum</a:t>
            </a:r>
          </a:p>
          <a:p>
            <a:pPr marL="285750" indent="-285750">
              <a:buClr>
                <a:srgbClr val="C00000"/>
              </a:buClr>
              <a:buFont typeface="Arial" panose="020B0604020202020204" pitchFamily="34" charset="0"/>
              <a:buChar char="•"/>
            </a:pPr>
            <a:r>
              <a:rPr lang="en-US" sz="2400" b="1" dirty="0">
                <a:solidFill>
                  <a:srgbClr val="F77F00"/>
                </a:solidFill>
              </a:rPr>
              <a:t>Average</a:t>
            </a:r>
          </a:p>
          <a:p>
            <a:pPr marL="285750" indent="-285750">
              <a:buClr>
                <a:srgbClr val="C00000"/>
              </a:buClr>
              <a:buFont typeface="Arial" panose="020B0604020202020204" pitchFamily="34" charset="0"/>
              <a:buChar char="•"/>
            </a:pPr>
            <a:r>
              <a:rPr sz="2400" b="1" dirty="0">
                <a:solidFill>
                  <a:schemeClr val="accent5">
                    <a:lumMod val="75000"/>
                  </a:schemeClr>
                </a:solidFill>
              </a:rPr>
              <a:t>First</a:t>
            </a:r>
            <a:r>
              <a:rPr lang="en-US" sz="2400" b="1" dirty="0">
                <a:solidFill>
                  <a:schemeClr val="accent5">
                    <a:lumMod val="75000"/>
                  </a:schemeClr>
                </a:solidFill>
              </a:rPr>
              <a:t> in time</a:t>
            </a:r>
            <a:r>
              <a:rPr sz="2400" b="1" dirty="0">
                <a:solidFill>
                  <a:schemeClr val="accent5">
                    <a:lumMod val="75000"/>
                  </a:schemeClr>
                </a:solidFill>
              </a:rPr>
              <a:t> </a:t>
            </a:r>
            <a:endParaRPr lang="en-US" sz="2400" b="1" dirty="0">
              <a:solidFill>
                <a:schemeClr val="accent5">
                  <a:lumMod val="75000"/>
                </a:schemeClr>
              </a:solidFill>
            </a:endParaRPr>
          </a:p>
          <a:p>
            <a:pPr marL="285750" indent="-285750">
              <a:buClr>
                <a:srgbClr val="C00000"/>
              </a:buClr>
              <a:buFont typeface="Arial" panose="020B0604020202020204" pitchFamily="34" charset="0"/>
              <a:buChar char="•"/>
            </a:pPr>
            <a:r>
              <a:rPr sz="2400" b="1" dirty="0"/>
              <a:t>Last</a:t>
            </a:r>
            <a:r>
              <a:rPr lang="en-US" sz="2400" b="1" dirty="0"/>
              <a:t> in time</a:t>
            </a:r>
          </a:p>
          <a:p>
            <a:pPr>
              <a:buClr>
                <a:srgbClr val="C00000"/>
              </a:buClr>
            </a:pPr>
            <a:r>
              <a:rPr lang="en-US" sz="2400" dirty="0"/>
              <a:t>Utilization of all temporal information in HMM</a:t>
            </a:r>
          </a:p>
        </p:txBody>
      </p:sp>
      <p:pic>
        <p:nvPicPr>
          <p:cNvPr id="4" name="Screen Shot 2018-10-01 at 18.33.43.png" descr="Screen Shot 2018-10-01 at 18.33.43.png">
            <a:extLst>
              <a:ext uri="{FF2B5EF4-FFF2-40B4-BE49-F238E27FC236}">
                <a16:creationId xmlns:a16="http://schemas.microsoft.com/office/drawing/2014/main" id="{6D5359E5-4D60-694C-A7A3-444404D09266}"/>
              </a:ext>
            </a:extLst>
          </p:cNvPr>
          <p:cNvPicPr>
            <a:picLocks noChangeAspect="1"/>
          </p:cNvPicPr>
          <p:nvPr/>
        </p:nvPicPr>
        <p:blipFill rotWithShape="1">
          <a:blip r:embed="rId3">
            <a:extLst>
              <a:ext uri="{BEBA8EAE-BF5A-486C-A8C5-ECC9F3942E4B}">
                <a14:imgProps xmlns:a14="http://schemas.microsoft.com/office/drawing/2010/main">
                  <a14:imgLayer>
                    <a14:imgEffect>
                      <a14:sharpenSoften amount="50000"/>
                    </a14:imgEffect>
                  </a14:imgLayer>
                </a14:imgProps>
              </a:ext>
            </a:extLst>
          </a:blip>
          <a:srcRect l="235" r="48311" b="20731"/>
          <a:stretch/>
        </p:blipFill>
        <p:spPr>
          <a:xfrm>
            <a:off x="4345806" y="854868"/>
            <a:ext cx="4138863" cy="3590771"/>
          </a:xfrm>
          <a:prstGeom prst="rect">
            <a:avLst/>
          </a:prstGeom>
          <a:ln w="12700">
            <a:solidFill>
              <a:schemeClr val="tx2">
                <a:lumMod val="60000"/>
                <a:lumOff val="40000"/>
              </a:schemeClr>
            </a:solidFill>
            <a:miter lim="400000"/>
          </a:ln>
        </p:spPr>
      </p:pic>
      <p:sp>
        <p:nvSpPr>
          <p:cNvPr id="2" name="TextBox 1">
            <a:extLst>
              <a:ext uri="{FF2B5EF4-FFF2-40B4-BE49-F238E27FC236}">
                <a16:creationId xmlns:a16="http://schemas.microsoft.com/office/drawing/2014/main" id="{841C87C5-B350-A746-8361-DAD603D8C3FA}"/>
              </a:ext>
            </a:extLst>
          </p:cNvPr>
          <p:cNvSpPr txBox="1"/>
          <p:nvPr/>
        </p:nvSpPr>
        <p:spPr>
          <a:xfrm>
            <a:off x="4470935" y="3544895"/>
            <a:ext cx="1116530" cy="261610"/>
          </a:xfrm>
          <a:prstGeom prst="rect">
            <a:avLst/>
          </a:prstGeom>
          <a:noFill/>
        </p:spPr>
        <p:txBody>
          <a:bodyPr wrap="square" rtlCol="0">
            <a:spAutoFit/>
          </a:bodyPr>
          <a:lstStyle/>
          <a:p>
            <a:r>
              <a:rPr lang="en-US" sz="1100" b="1" dirty="0">
                <a:solidFill>
                  <a:srgbClr val="114C43"/>
                </a:solidFill>
                <a:highlight>
                  <a:srgbClr val="00FFFF"/>
                </a:highlight>
                <a:latin typeface="Athelas" panose="02000503000000020003" pitchFamily="2" charset="77"/>
              </a:rPr>
              <a:t>HR minimum</a:t>
            </a:r>
          </a:p>
        </p:txBody>
      </p:sp>
      <p:sp>
        <p:nvSpPr>
          <p:cNvPr id="7" name="TextBox 6">
            <a:extLst>
              <a:ext uri="{FF2B5EF4-FFF2-40B4-BE49-F238E27FC236}">
                <a16:creationId xmlns:a16="http://schemas.microsoft.com/office/drawing/2014/main" id="{B2851AA0-8D81-8440-BF55-FC0429AB7FB4}"/>
              </a:ext>
            </a:extLst>
          </p:cNvPr>
          <p:cNvSpPr txBox="1"/>
          <p:nvPr/>
        </p:nvSpPr>
        <p:spPr>
          <a:xfrm>
            <a:off x="6939152" y="3821894"/>
            <a:ext cx="1116530" cy="276999"/>
          </a:xfrm>
          <a:prstGeom prst="rect">
            <a:avLst/>
          </a:prstGeom>
          <a:noFill/>
        </p:spPr>
        <p:txBody>
          <a:bodyPr wrap="square" rtlCol="0">
            <a:spAutoFit/>
          </a:bodyPr>
          <a:lstStyle/>
          <a:p>
            <a:r>
              <a:rPr lang="en-US" sz="1200" b="1" dirty="0">
                <a:solidFill>
                  <a:srgbClr val="114C43"/>
                </a:solidFill>
                <a:highlight>
                  <a:srgbClr val="C0C0C0"/>
                </a:highlight>
                <a:latin typeface="Athelas" panose="02000503000000020003" pitchFamily="2" charset="77"/>
              </a:rPr>
              <a:t>BP minimum</a:t>
            </a:r>
          </a:p>
        </p:txBody>
      </p:sp>
      <p:sp>
        <p:nvSpPr>
          <p:cNvPr id="8" name="TextBox 7">
            <a:extLst>
              <a:ext uri="{FF2B5EF4-FFF2-40B4-BE49-F238E27FC236}">
                <a16:creationId xmlns:a16="http://schemas.microsoft.com/office/drawing/2014/main" id="{E2F86401-9900-1141-8421-CCC72C73E246}"/>
              </a:ext>
            </a:extLst>
          </p:cNvPr>
          <p:cNvSpPr txBox="1"/>
          <p:nvPr/>
        </p:nvSpPr>
        <p:spPr>
          <a:xfrm>
            <a:off x="6158482" y="1879948"/>
            <a:ext cx="1116530" cy="261610"/>
          </a:xfrm>
          <a:prstGeom prst="rect">
            <a:avLst/>
          </a:prstGeom>
          <a:noFill/>
        </p:spPr>
        <p:txBody>
          <a:bodyPr wrap="square" rtlCol="0">
            <a:spAutoFit/>
          </a:bodyPr>
          <a:lstStyle/>
          <a:p>
            <a:r>
              <a:rPr lang="en-US" sz="1100" b="1" dirty="0">
                <a:solidFill>
                  <a:srgbClr val="C00000"/>
                </a:solidFill>
                <a:highlight>
                  <a:srgbClr val="00FFFF"/>
                </a:highlight>
                <a:latin typeface="Athelas" panose="02000503000000020003" pitchFamily="2" charset="77"/>
              </a:rPr>
              <a:t>HR maximum</a:t>
            </a:r>
          </a:p>
        </p:txBody>
      </p:sp>
      <p:sp>
        <p:nvSpPr>
          <p:cNvPr id="9" name="TextBox 8">
            <a:extLst>
              <a:ext uri="{FF2B5EF4-FFF2-40B4-BE49-F238E27FC236}">
                <a16:creationId xmlns:a16="http://schemas.microsoft.com/office/drawing/2014/main" id="{A1264803-2215-4541-AC69-C2B4BED8CF2F}"/>
              </a:ext>
            </a:extLst>
          </p:cNvPr>
          <p:cNvSpPr txBox="1"/>
          <p:nvPr/>
        </p:nvSpPr>
        <p:spPr>
          <a:xfrm>
            <a:off x="7428783" y="1681443"/>
            <a:ext cx="1116530" cy="261610"/>
          </a:xfrm>
          <a:prstGeom prst="rect">
            <a:avLst/>
          </a:prstGeom>
          <a:noFill/>
        </p:spPr>
        <p:txBody>
          <a:bodyPr wrap="square" rtlCol="0">
            <a:spAutoFit/>
          </a:bodyPr>
          <a:lstStyle/>
          <a:p>
            <a:r>
              <a:rPr lang="en-US" sz="1100" b="1" dirty="0">
                <a:solidFill>
                  <a:srgbClr val="C00000"/>
                </a:solidFill>
                <a:highlight>
                  <a:srgbClr val="C0C0C0"/>
                </a:highlight>
                <a:latin typeface="Athelas" panose="02000503000000020003" pitchFamily="2" charset="77"/>
              </a:rPr>
              <a:t>BP maximum</a:t>
            </a:r>
          </a:p>
        </p:txBody>
      </p:sp>
      <p:sp>
        <p:nvSpPr>
          <p:cNvPr id="3" name="Rectangle 2">
            <a:extLst>
              <a:ext uri="{FF2B5EF4-FFF2-40B4-BE49-F238E27FC236}">
                <a16:creationId xmlns:a16="http://schemas.microsoft.com/office/drawing/2014/main" id="{677E169C-EE19-A34A-94DF-B6B821B40E62}"/>
              </a:ext>
            </a:extLst>
          </p:cNvPr>
          <p:cNvSpPr/>
          <p:nvPr/>
        </p:nvSpPr>
        <p:spPr>
          <a:xfrm>
            <a:off x="5426378" y="3162793"/>
            <a:ext cx="885179" cy="261610"/>
          </a:xfrm>
          <a:prstGeom prst="rect">
            <a:avLst/>
          </a:prstGeom>
        </p:spPr>
        <p:txBody>
          <a:bodyPr wrap="square">
            <a:spAutoFit/>
          </a:bodyPr>
          <a:lstStyle/>
          <a:p>
            <a:r>
              <a:rPr lang="en-US" sz="1100" b="1" dirty="0">
                <a:solidFill>
                  <a:srgbClr val="F77F00"/>
                </a:solidFill>
                <a:highlight>
                  <a:srgbClr val="C0C0C0"/>
                </a:highlight>
                <a:latin typeface="Athelas" panose="02000503000000020003" pitchFamily="2" charset="77"/>
              </a:rPr>
              <a:t>BP Average</a:t>
            </a:r>
          </a:p>
        </p:txBody>
      </p:sp>
      <p:sp>
        <p:nvSpPr>
          <p:cNvPr id="12" name="Rectangle 11">
            <a:extLst>
              <a:ext uri="{FF2B5EF4-FFF2-40B4-BE49-F238E27FC236}">
                <a16:creationId xmlns:a16="http://schemas.microsoft.com/office/drawing/2014/main" id="{C1133E66-1AFD-6D44-A002-1FE816CA4A52}"/>
              </a:ext>
            </a:extLst>
          </p:cNvPr>
          <p:cNvSpPr/>
          <p:nvPr/>
        </p:nvSpPr>
        <p:spPr>
          <a:xfrm>
            <a:off x="5587465" y="2337069"/>
            <a:ext cx="918841" cy="261610"/>
          </a:xfrm>
          <a:prstGeom prst="rect">
            <a:avLst/>
          </a:prstGeom>
        </p:spPr>
        <p:txBody>
          <a:bodyPr wrap="square">
            <a:spAutoFit/>
          </a:bodyPr>
          <a:lstStyle/>
          <a:p>
            <a:r>
              <a:rPr lang="en-US" sz="1100" b="1" dirty="0">
                <a:solidFill>
                  <a:srgbClr val="F77F00"/>
                </a:solidFill>
                <a:highlight>
                  <a:srgbClr val="00FFFF"/>
                </a:highlight>
                <a:latin typeface="Athelas" panose="02000503000000020003" pitchFamily="2" charset="77"/>
              </a:rPr>
              <a:t>HR Average</a:t>
            </a:r>
          </a:p>
        </p:txBody>
      </p:sp>
      <p:sp>
        <p:nvSpPr>
          <p:cNvPr id="13" name="Rectangle 12">
            <a:extLst>
              <a:ext uri="{FF2B5EF4-FFF2-40B4-BE49-F238E27FC236}">
                <a16:creationId xmlns:a16="http://schemas.microsoft.com/office/drawing/2014/main" id="{C3C15932-038D-0641-8CB1-9513DA0F2092}"/>
              </a:ext>
            </a:extLst>
          </p:cNvPr>
          <p:cNvSpPr/>
          <p:nvPr/>
        </p:nvSpPr>
        <p:spPr>
          <a:xfrm>
            <a:off x="4413603" y="1819942"/>
            <a:ext cx="702436" cy="246221"/>
          </a:xfrm>
          <a:prstGeom prst="rect">
            <a:avLst/>
          </a:prstGeom>
        </p:spPr>
        <p:txBody>
          <a:bodyPr wrap="square">
            <a:spAutoFit/>
          </a:bodyPr>
          <a:lstStyle/>
          <a:p>
            <a:r>
              <a:rPr lang="en-US" sz="1000" b="1" dirty="0">
                <a:solidFill>
                  <a:schemeClr val="accent5"/>
                </a:solidFill>
                <a:highlight>
                  <a:srgbClr val="C0C0C0"/>
                </a:highlight>
                <a:latin typeface="Athelas" panose="02000503000000020003" pitchFamily="2" charset="77"/>
              </a:rPr>
              <a:t>BP First</a:t>
            </a:r>
          </a:p>
        </p:txBody>
      </p:sp>
      <p:sp>
        <p:nvSpPr>
          <p:cNvPr id="14" name="Rectangle 13">
            <a:extLst>
              <a:ext uri="{FF2B5EF4-FFF2-40B4-BE49-F238E27FC236}">
                <a16:creationId xmlns:a16="http://schemas.microsoft.com/office/drawing/2014/main" id="{C98A1D15-9352-3E47-9941-9E0E97D69F57}"/>
              </a:ext>
            </a:extLst>
          </p:cNvPr>
          <p:cNvSpPr/>
          <p:nvPr/>
        </p:nvSpPr>
        <p:spPr>
          <a:xfrm>
            <a:off x="4470935" y="3709650"/>
            <a:ext cx="984669" cy="261610"/>
          </a:xfrm>
          <a:prstGeom prst="rect">
            <a:avLst/>
          </a:prstGeom>
        </p:spPr>
        <p:txBody>
          <a:bodyPr wrap="square">
            <a:spAutoFit/>
          </a:bodyPr>
          <a:lstStyle/>
          <a:p>
            <a:r>
              <a:rPr lang="en-US" sz="1100" b="1" dirty="0">
                <a:solidFill>
                  <a:schemeClr val="accent5"/>
                </a:solidFill>
                <a:highlight>
                  <a:srgbClr val="00FFFF"/>
                </a:highlight>
                <a:latin typeface="Athelas" panose="02000503000000020003" pitchFamily="2" charset="77"/>
              </a:rPr>
              <a:t>HR First</a:t>
            </a:r>
          </a:p>
        </p:txBody>
      </p:sp>
      <p:sp>
        <p:nvSpPr>
          <p:cNvPr id="15" name="Rectangle 14">
            <a:extLst>
              <a:ext uri="{FF2B5EF4-FFF2-40B4-BE49-F238E27FC236}">
                <a16:creationId xmlns:a16="http://schemas.microsoft.com/office/drawing/2014/main" id="{579ABB2A-6994-DD42-96FD-18E3B6834386}"/>
              </a:ext>
            </a:extLst>
          </p:cNvPr>
          <p:cNvSpPr/>
          <p:nvPr/>
        </p:nvSpPr>
        <p:spPr>
          <a:xfrm>
            <a:off x="7852587" y="2948124"/>
            <a:ext cx="702436" cy="246221"/>
          </a:xfrm>
          <a:prstGeom prst="rect">
            <a:avLst/>
          </a:prstGeom>
        </p:spPr>
        <p:txBody>
          <a:bodyPr wrap="square">
            <a:spAutoFit/>
          </a:bodyPr>
          <a:lstStyle/>
          <a:p>
            <a:r>
              <a:rPr lang="en-US" sz="1000" b="1" dirty="0">
                <a:highlight>
                  <a:srgbClr val="C0C0C0"/>
                </a:highlight>
                <a:latin typeface="Athelas" panose="02000503000000020003" pitchFamily="2" charset="77"/>
              </a:rPr>
              <a:t>BP Last</a:t>
            </a:r>
          </a:p>
        </p:txBody>
      </p:sp>
      <p:sp>
        <p:nvSpPr>
          <p:cNvPr id="16" name="Rectangle 15">
            <a:extLst>
              <a:ext uri="{FF2B5EF4-FFF2-40B4-BE49-F238E27FC236}">
                <a16:creationId xmlns:a16="http://schemas.microsoft.com/office/drawing/2014/main" id="{4A784D4E-645F-BA40-97B1-C5D3E322B1B9}"/>
              </a:ext>
            </a:extLst>
          </p:cNvPr>
          <p:cNvSpPr/>
          <p:nvPr/>
        </p:nvSpPr>
        <p:spPr>
          <a:xfrm>
            <a:off x="7812555" y="2735505"/>
            <a:ext cx="702436" cy="246221"/>
          </a:xfrm>
          <a:prstGeom prst="rect">
            <a:avLst/>
          </a:prstGeom>
        </p:spPr>
        <p:txBody>
          <a:bodyPr wrap="square">
            <a:spAutoFit/>
          </a:bodyPr>
          <a:lstStyle/>
          <a:p>
            <a:r>
              <a:rPr lang="en-US" sz="1000" b="1" dirty="0">
                <a:highlight>
                  <a:srgbClr val="00FFFF"/>
                </a:highlight>
                <a:latin typeface="Athelas" panose="02000503000000020003" pitchFamily="2" charset="77"/>
              </a:rPr>
              <a:t>HR Last</a:t>
            </a:r>
          </a:p>
        </p:txBody>
      </p:sp>
      <p:sp>
        <p:nvSpPr>
          <p:cNvPr id="11" name="Multiply 10">
            <a:extLst>
              <a:ext uri="{FF2B5EF4-FFF2-40B4-BE49-F238E27FC236}">
                <a16:creationId xmlns:a16="http://schemas.microsoft.com/office/drawing/2014/main" id="{D3FBC316-62DC-3042-8A35-641ADA5DE97C}"/>
              </a:ext>
            </a:extLst>
          </p:cNvPr>
          <p:cNvSpPr/>
          <p:nvPr/>
        </p:nvSpPr>
        <p:spPr>
          <a:xfrm>
            <a:off x="6803586" y="2066163"/>
            <a:ext cx="125129" cy="119269"/>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9" name="Multiply 18">
            <a:extLst>
              <a:ext uri="{FF2B5EF4-FFF2-40B4-BE49-F238E27FC236}">
                <a16:creationId xmlns:a16="http://schemas.microsoft.com/office/drawing/2014/main" id="{549EA2D8-CBE0-7A45-951F-3B5EA65B718A}"/>
              </a:ext>
            </a:extLst>
          </p:cNvPr>
          <p:cNvSpPr/>
          <p:nvPr/>
        </p:nvSpPr>
        <p:spPr>
          <a:xfrm>
            <a:off x="7438395" y="1681443"/>
            <a:ext cx="125129" cy="119269"/>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0" name="Multiply 19">
            <a:extLst>
              <a:ext uri="{FF2B5EF4-FFF2-40B4-BE49-F238E27FC236}">
                <a16:creationId xmlns:a16="http://schemas.microsoft.com/office/drawing/2014/main" id="{766A6D80-616B-7E4B-BC11-7CE7CA7F393C}"/>
              </a:ext>
            </a:extLst>
          </p:cNvPr>
          <p:cNvSpPr/>
          <p:nvPr/>
        </p:nvSpPr>
        <p:spPr>
          <a:xfrm>
            <a:off x="7881470" y="2925520"/>
            <a:ext cx="125129" cy="119269"/>
          </a:xfrm>
          <a:prstGeom prst="mathMultiply">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chemeClr val="tx1"/>
              </a:solidFill>
              <a:latin typeface="Roboto Regular"/>
              <a:cs typeface="Roboto Regular"/>
            </a:endParaRPr>
          </a:p>
        </p:txBody>
      </p:sp>
      <p:sp>
        <p:nvSpPr>
          <p:cNvPr id="21" name="Multiply 20">
            <a:extLst>
              <a:ext uri="{FF2B5EF4-FFF2-40B4-BE49-F238E27FC236}">
                <a16:creationId xmlns:a16="http://schemas.microsoft.com/office/drawing/2014/main" id="{BC921468-1997-4E4F-A573-5D97473696CB}"/>
              </a:ext>
            </a:extLst>
          </p:cNvPr>
          <p:cNvSpPr/>
          <p:nvPr/>
        </p:nvSpPr>
        <p:spPr>
          <a:xfrm>
            <a:off x="6290108" y="2540889"/>
            <a:ext cx="125129" cy="119269"/>
          </a:xfrm>
          <a:prstGeom prst="mathMultiply">
            <a:avLst/>
          </a:prstGeom>
          <a:solidFill>
            <a:srgbClr val="F77F00"/>
          </a:solidFill>
          <a:ln>
            <a:solidFill>
              <a:srgbClr val="F77F00"/>
            </a:solid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2" name="Multiply 21">
            <a:extLst>
              <a:ext uri="{FF2B5EF4-FFF2-40B4-BE49-F238E27FC236}">
                <a16:creationId xmlns:a16="http://schemas.microsoft.com/office/drawing/2014/main" id="{253FFE4A-F862-9641-8D96-0E25F4C9499B}"/>
              </a:ext>
            </a:extLst>
          </p:cNvPr>
          <p:cNvSpPr/>
          <p:nvPr/>
        </p:nvSpPr>
        <p:spPr>
          <a:xfrm>
            <a:off x="5806404" y="3079701"/>
            <a:ext cx="125129" cy="119269"/>
          </a:xfrm>
          <a:prstGeom prst="mathMultiply">
            <a:avLst/>
          </a:prstGeom>
          <a:solidFill>
            <a:srgbClr val="F77F00"/>
          </a:solidFill>
          <a:ln>
            <a:solidFill>
              <a:srgbClr val="F77F00"/>
            </a:solid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3" name="Multiply 22">
            <a:extLst>
              <a:ext uri="{FF2B5EF4-FFF2-40B4-BE49-F238E27FC236}">
                <a16:creationId xmlns:a16="http://schemas.microsoft.com/office/drawing/2014/main" id="{278A7D98-BA77-754D-B954-25AF4A0DAA11}"/>
              </a:ext>
            </a:extLst>
          </p:cNvPr>
          <p:cNvSpPr/>
          <p:nvPr/>
        </p:nvSpPr>
        <p:spPr>
          <a:xfrm>
            <a:off x="4562318" y="3425626"/>
            <a:ext cx="125129" cy="119269"/>
          </a:xfrm>
          <a:prstGeom prst="mathMultiply">
            <a:avLst/>
          </a:prstGeom>
          <a:solidFill>
            <a:srgbClr val="114C43"/>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4" name="Multiply 23">
            <a:extLst>
              <a:ext uri="{FF2B5EF4-FFF2-40B4-BE49-F238E27FC236}">
                <a16:creationId xmlns:a16="http://schemas.microsoft.com/office/drawing/2014/main" id="{6654CFA8-055A-F440-B8BD-95FDAC068A38}"/>
              </a:ext>
            </a:extLst>
          </p:cNvPr>
          <p:cNvSpPr/>
          <p:nvPr/>
        </p:nvSpPr>
        <p:spPr>
          <a:xfrm>
            <a:off x="7842043" y="3844856"/>
            <a:ext cx="125129" cy="119269"/>
          </a:xfrm>
          <a:prstGeom prst="mathMultiply">
            <a:avLst/>
          </a:prstGeom>
          <a:solidFill>
            <a:srgbClr val="114C43"/>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5" name="Multiply 24">
            <a:extLst>
              <a:ext uri="{FF2B5EF4-FFF2-40B4-BE49-F238E27FC236}">
                <a16:creationId xmlns:a16="http://schemas.microsoft.com/office/drawing/2014/main" id="{24F5A16A-9855-EC44-BC54-AA88D909D0EC}"/>
              </a:ext>
            </a:extLst>
          </p:cNvPr>
          <p:cNvSpPr/>
          <p:nvPr/>
        </p:nvSpPr>
        <p:spPr>
          <a:xfrm>
            <a:off x="4499753" y="1961343"/>
            <a:ext cx="125129" cy="119269"/>
          </a:xfrm>
          <a:prstGeom prst="mathMultiply">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Multiply 25">
            <a:extLst>
              <a:ext uri="{FF2B5EF4-FFF2-40B4-BE49-F238E27FC236}">
                <a16:creationId xmlns:a16="http://schemas.microsoft.com/office/drawing/2014/main" id="{E7AB5113-59EE-A648-9980-4AE17F938120}"/>
              </a:ext>
            </a:extLst>
          </p:cNvPr>
          <p:cNvSpPr/>
          <p:nvPr/>
        </p:nvSpPr>
        <p:spPr>
          <a:xfrm>
            <a:off x="4562318" y="3326618"/>
            <a:ext cx="125129" cy="119269"/>
          </a:xfrm>
          <a:prstGeom prst="mathMultiply">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7" name="TextBox 16">
            <a:extLst>
              <a:ext uri="{FF2B5EF4-FFF2-40B4-BE49-F238E27FC236}">
                <a16:creationId xmlns:a16="http://schemas.microsoft.com/office/drawing/2014/main" id="{EBD77B5A-09A3-C14E-A752-15648A8B9FDE}"/>
              </a:ext>
            </a:extLst>
          </p:cNvPr>
          <p:cNvSpPr txBox="1"/>
          <p:nvPr/>
        </p:nvSpPr>
        <p:spPr>
          <a:xfrm>
            <a:off x="4345806" y="874954"/>
            <a:ext cx="4880112" cy="246221"/>
          </a:xfrm>
          <a:prstGeom prst="rect">
            <a:avLst/>
          </a:prstGeom>
          <a:noFill/>
        </p:spPr>
        <p:txBody>
          <a:bodyPr wrap="square" rtlCol="0">
            <a:spAutoFit/>
          </a:bodyPr>
          <a:lstStyle/>
          <a:p>
            <a:r>
              <a:rPr lang="en-US" sz="1000" b="1" dirty="0">
                <a:latin typeface="Athelas" panose="02000503000000020003" pitchFamily="2" charset="77"/>
              </a:rPr>
              <a:t>Annotated example for a given patient and 2 physiological measurement</a:t>
            </a:r>
          </a:p>
        </p:txBody>
      </p:sp>
    </p:spTree>
    <p:extLst>
      <p:ext uri="{BB962C8B-B14F-4D97-AF65-F5344CB8AC3E}">
        <p14:creationId xmlns:p14="http://schemas.microsoft.com/office/powerpoint/2010/main" val="3890023849"/>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Visualization of Data for a single patient"/>
          <p:cNvSpPr txBox="1">
            <a:spLocks noGrp="1"/>
          </p:cNvSpPr>
          <p:nvPr>
            <p:ph type="title"/>
          </p:nvPr>
        </p:nvSpPr>
        <p:spPr>
          <a:xfrm>
            <a:off x="547080" y="424182"/>
            <a:ext cx="6777732" cy="295466"/>
          </a:xfrm>
          <a:prstGeom prst="rect">
            <a:avLst/>
          </a:prstGeom>
        </p:spPr>
        <p:txBody>
          <a:bodyPr/>
          <a:lstStyle>
            <a:lvl1pPr defTabSz="484886">
              <a:defRPr sz="6640"/>
            </a:lvl1pPr>
          </a:lstStyle>
          <a:p>
            <a:r>
              <a:rPr lang="en-US" sz="2400" dirty="0"/>
              <a:t>Motivation for HMM, Intuition for overlapping</a:t>
            </a:r>
            <a:endParaRPr sz="2400" dirty="0"/>
          </a:p>
        </p:txBody>
      </p:sp>
      <p:pic>
        <p:nvPicPr>
          <p:cNvPr id="140" name="Screen Shot 2018-10-01 at 18.33.43.png" descr="Screen Shot 2018-10-01 at 18.33.43.png"/>
          <p:cNvPicPr>
            <a:picLocks noChangeAspect="1"/>
          </p:cNvPicPr>
          <p:nvPr/>
        </p:nvPicPr>
        <p:blipFill rotWithShape="1">
          <a:blip r:embed="rId3">
            <a:extLst/>
          </a:blip>
          <a:srcRect l="51847" b="9853"/>
          <a:stretch/>
        </p:blipFill>
        <p:spPr>
          <a:xfrm>
            <a:off x="2706624" y="818127"/>
            <a:ext cx="3682149" cy="3881890"/>
          </a:xfrm>
          <a:prstGeom prst="rect">
            <a:avLst/>
          </a:prstGeom>
          <a:ln w="12700">
            <a:miter lim="400000"/>
          </a:ln>
        </p:spPr>
      </p:pic>
      <p:sp>
        <p:nvSpPr>
          <p:cNvPr id="2" name="TextBox 1">
            <a:extLst>
              <a:ext uri="{FF2B5EF4-FFF2-40B4-BE49-F238E27FC236}">
                <a16:creationId xmlns:a16="http://schemas.microsoft.com/office/drawing/2014/main" id="{ACA8E3F6-B1A4-C74A-B6FA-C67764D73C8B}"/>
              </a:ext>
            </a:extLst>
          </p:cNvPr>
          <p:cNvSpPr txBox="1"/>
          <p:nvPr/>
        </p:nvSpPr>
        <p:spPr>
          <a:xfrm>
            <a:off x="6454444" y="1268361"/>
            <a:ext cx="2057400" cy="2616101"/>
          </a:xfrm>
          <a:prstGeom prst="rect">
            <a:avLst/>
          </a:prstGeom>
          <a:noFill/>
        </p:spPr>
        <p:txBody>
          <a:bodyPr wrap="square" rtlCol="0">
            <a:spAutoFit/>
          </a:bodyPr>
          <a:lstStyle/>
          <a:p>
            <a:pPr marL="342900" indent="-342900">
              <a:buFont typeface="Arial" panose="020B0604020202020204" pitchFamily="34" charset="0"/>
              <a:buChar char="•"/>
            </a:pPr>
            <a:r>
              <a:rPr lang="en-US" sz="2000" dirty="0"/>
              <a:t>Providing more data</a:t>
            </a:r>
            <a:r>
              <a:rPr lang="fa-IR" sz="2000" dirty="0"/>
              <a:t> </a:t>
            </a:r>
            <a:r>
              <a:rPr lang="en-US" sz="2000" dirty="0"/>
              <a:t>to model</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Capturing more dynamics</a:t>
            </a:r>
          </a:p>
          <a:p>
            <a:pPr marL="342900" indent="-342900">
              <a:buFont typeface="Arial" panose="020B0604020202020204" pitchFamily="34" charset="0"/>
              <a:buChar char="•"/>
            </a:pPr>
            <a:endParaRPr lang="en-US" dirty="0"/>
          </a:p>
        </p:txBody>
      </p:sp>
      <p:sp>
        <p:nvSpPr>
          <p:cNvPr id="3" name="Left-Right Arrow 2">
            <a:extLst>
              <a:ext uri="{FF2B5EF4-FFF2-40B4-BE49-F238E27FC236}">
                <a16:creationId xmlns:a16="http://schemas.microsoft.com/office/drawing/2014/main" id="{DF41CFA6-D1AE-D045-BE6B-E6BC4962CEB7}"/>
              </a:ext>
            </a:extLst>
          </p:cNvPr>
          <p:cNvSpPr/>
          <p:nvPr/>
        </p:nvSpPr>
        <p:spPr>
          <a:xfrm>
            <a:off x="3993940" y="2791957"/>
            <a:ext cx="636950" cy="164592"/>
          </a:xfrm>
          <a:prstGeom prst="leftRigh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1" fontAlgn="base">
              <a:spcBef>
                <a:spcPct val="0"/>
              </a:spcBef>
              <a:spcAft>
                <a:spcPct val="0"/>
              </a:spcAft>
            </a:pPr>
            <a:endParaRPr lang="en-US" sz="1200" dirty="0" err="1">
              <a:solidFill>
                <a:srgbClr val="FFFFFF"/>
              </a:solidFill>
              <a:latin typeface="Roboto Regular"/>
              <a:cs typeface="Roboto Regular"/>
            </a:endParaRPr>
          </a:p>
        </p:txBody>
      </p:sp>
      <p:sp>
        <p:nvSpPr>
          <p:cNvPr id="6" name="Left-Right Arrow 5">
            <a:extLst>
              <a:ext uri="{FF2B5EF4-FFF2-40B4-BE49-F238E27FC236}">
                <a16:creationId xmlns:a16="http://schemas.microsoft.com/office/drawing/2014/main" id="{F44FD9ED-0678-5A47-BAF7-60F79AB5A04B}"/>
              </a:ext>
            </a:extLst>
          </p:cNvPr>
          <p:cNvSpPr/>
          <p:nvPr/>
        </p:nvSpPr>
        <p:spPr>
          <a:xfrm>
            <a:off x="3356990" y="2874253"/>
            <a:ext cx="636950" cy="164592"/>
          </a:xfrm>
          <a:prstGeom prst="leftRigh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1" fontAlgn="base">
              <a:spcBef>
                <a:spcPct val="0"/>
              </a:spcBef>
              <a:spcAft>
                <a:spcPct val="0"/>
              </a:spcAft>
            </a:pPr>
            <a:endParaRPr lang="en-US" sz="1200" dirty="0" err="1">
              <a:solidFill>
                <a:srgbClr val="FFFFFF"/>
              </a:solidFill>
              <a:latin typeface="Roboto Regular"/>
              <a:cs typeface="Roboto Regular"/>
            </a:endParaRPr>
          </a:p>
        </p:txBody>
      </p:sp>
      <p:sp>
        <p:nvSpPr>
          <p:cNvPr id="4" name="Multiply 3">
            <a:extLst>
              <a:ext uri="{FF2B5EF4-FFF2-40B4-BE49-F238E27FC236}">
                <a16:creationId xmlns:a16="http://schemas.microsoft.com/office/drawing/2014/main" id="{334C00A8-FEFF-A24F-99E1-A6B4F021EF84}"/>
              </a:ext>
            </a:extLst>
          </p:cNvPr>
          <p:cNvSpPr/>
          <p:nvPr/>
        </p:nvSpPr>
        <p:spPr>
          <a:xfrm>
            <a:off x="3333111" y="2712214"/>
            <a:ext cx="115988" cy="109728"/>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9" name="Multiply 8">
            <a:extLst>
              <a:ext uri="{FF2B5EF4-FFF2-40B4-BE49-F238E27FC236}">
                <a16:creationId xmlns:a16="http://schemas.microsoft.com/office/drawing/2014/main" id="{1E3DD12F-6603-2440-B097-66F515A0AB04}"/>
              </a:ext>
            </a:extLst>
          </p:cNvPr>
          <p:cNvSpPr/>
          <p:nvPr/>
        </p:nvSpPr>
        <p:spPr>
          <a:xfrm>
            <a:off x="3877952" y="2712214"/>
            <a:ext cx="115988" cy="109728"/>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0" name="Multiply 9">
            <a:extLst>
              <a:ext uri="{FF2B5EF4-FFF2-40B4-BE49-F238E27FC236}">
                <a16:creationId xmlns:a16="http://schemas.microsoft.com/office/drawing/2014/main" id="{D82A52DC-3DEF-004F-928A-98D8FEFA2B14}"/>
              </a:ext>
            </a:extLst>
          </p:cNvPr>
          <p:cNvSpPr/>
          <p:nvPr/>
        </p:nvSpPr>
        <p:spPr>
          <a:xfrm>
            <a:off x="4549017" y="2370838"/>
            <a:ext cx="115988" cy="109728"/>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Multiply 10">
            <a:extLst>
              <a:ext uri="{FF2B5EF4-FFF2-40B4-BE49-F238E27FC236}">
                <a16:creationId xmlns:a16="http://schemas.microsoft.com/office/drawing/2014/main" id="{F8FF190E-B7D1-8E4C-AF59-6EECF6199738}"/>
              </a:ext>
            </a:extLst>
          </p:cNvPr>
          <p:cNvSpPr/>
          <p:nvPr/>
        </p:nvSpPr>
        <p:spPr>
          <a:xfrm>
            <a:off x="3782062" y="2163573"/>
            <a:ext cx="91440" cy="91440"/>
          </a:xfrm>
          <a:prstGeom prst="mathMultiply">
            <a:avLst/>
          </a:prstGeom>
          <a:ln/>
        </p:spPr>
        <p:style>
          <a:lnRef idx="2">
            <a:schemeClr val="accent5">
              <a:shade val="50000"/>
            </a:schemeClr>
          </a:lnRef>
          <a:fillRef idx="1">
            <a:schemeClr val="accent5"/>
          </a:fillRef>
          <a:effectRef idx="0">
            <a:schemeClr val="accent5"/>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2" name="Multiply 11">
            <a:extLst>
              <a:ext uri="{FF2B5EF4-FFF2-40B4-BE49-F238E27FC236}">
                <a16:creationId xmlns:a16="http://schemas.microsoft.com/office/drawing/2014/main" id="{B34CA6D8-51EF-C642-AC5C-BB45BFCB1450}"/>
              </a:ext>
            </a:extLst>
          </p:cNvPr>
          <p:cNvSpPr/>
          <p:nvPr/>
        </p:nvSpPr>
        <p:spPr>
          <a:xfrm>
            <a:off x="3404110" y="2279397"/>
            <a:ext cx="91440" cy="91440"/>
          </a:xfrm>
          <a:prstGeom prst="mathMultiply">
            <a:avLst/>
          </a:prstGeom>
          <a:ln/>
        </p:spPr>
        <p:style>
          <a:lnRef idx="2">
            <a:schemeClr val="accent5">
              <a:shade val="50000"/>
            </a:schemeClr>
          </a:lnRef>
          <a:fillRef idx="1">
            <a:schemeClr val="accent5"/>
          </a:fillRef>
          <a:effectRef idx="0">
            <a:schemeClr val="accent5"/>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 name="TextBox 4">
            <a:extLst>
              <a:ext uri="{FF2B5EF4-FFF2-40B4-BE49-F238E27FC236}">
                <a16:creationId xmlns:a16="http://schemas.microsoft.com/office/drawing/2014/main" id="{7230C2B1-4999-8F44-B43B-6A8B930BB597}"/>
              </a:ext>
            </a:extLst>
          </p:cNvPr>
          <p:cNvSpPr txBox="1"/>
          <p:nvPr/>
        </p:nvSpPr>
        <p:spPr>
          <a:xfrm>
            <a:off x="3126102" y="1966653"/>
            <a:ext cx="1038939" cy="276999"/>
          </a:xfrm>
          <a:prstGeom prst="rect">
            <a:avLst/>
          </a:prstGeom>
          <a:noFill/>
        </p:spPr>
        <p:txBody>
          <a:bodyPr wrap="square" rtlCol="0">
            <a:spAutoFit/>
          </a:bodyPr>
          <a:lstStyle/>
          <a:p>
            <a:pPr algn="r" rtl="1" fontAlgn="base">
              <a:spcBef>
                <a:spcPct val="0"/>
              </a:spcBef>
              <a:spcAft>
                <a:spcPct val="0"/>
              </a:spcAft>
            </a:pPr>
            <a:r>
              <a:rPr lang="en-US" sz="1200" dirty="0">
                <a:solidFill>
                  <a:schemeClr val="accent5">
                    <a:lumMod val="75000"/>
                  </a:schemeClr>
                </a:solidFill>
              </a:rPr>
              <a:t>overlooked</a:t>
            </a:r>
          </a:p>
        </p:txBody>
      </p:sp>
      <p:sp>
        <p:nvSpPr>
          <p:cNvPr id="15" name="Left-Right Arrow 14">
            <a:extLst>
              <a:ext uri="{FF2B5EF4-FFF2-40B4-BE49-F238E27FC236}">
                <a16:creationId xmlns:a16="http://schemas.microsoft.com/office/drawing/2014/main" id="{2BB02C64-8D2D-1E40-825E-2ECED734F3F1}"/>
              </a:ext>
            </a:extLst>
          </p:cNvPr>
          <p:cNvSpPr/>
          <p:nvPr/>
        </p:nvSpPr>
        <p:spPr>
          <a:xfrm>
            <a:off x="3153484" y="1701873"/>
            <a:ext cx="591230" cy="136076"/>
          </a:xfrm>
          <a:prstGeom prst="leftRightArrow">
            <a:avLst/>
          </a:prstGeom>
          <a:solidFill>
            <a:schemeClr val="accent5"/>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1" fontAlgn="base">
              <a:spcBef>
                <a:spcPct val="0"/>
              </a:spcBef>
              <a:spcAft>
                <a:spcPct val="0"/>
              </a:spcAft>
            </a:pPr>
            <a:endParaRPr lang="en-US" sz="1200" dirty="0" err="1">
              <a:solidFill>
                <a:srgbClr val="FFFFFF"/>
              </a:solidFill>
              <a:latin typeface="Roboto Regular"/>
              <a:cs typeface="Roboto Regular"/>
            </a:endParaRPr>
          </a:p>
        </p:txBody>
      </p:sp>
      <p:sp>
        <p:nvSpPr>
          <p:cNvPr id="16" name="Left-Right Arrow 15">
            <a:extLst>
              <a:ext uri="{FF2B5EF4-FFF2-40B4-BE49-F238E27FC236}">
                <a16:creationId xmlns:a16="http://schemas.microsoft.com/office/drawing/2014/main" id="{E997C7A1-7B0E-394B-801E-11B0C2200216}"/>
              </a:ext>
            </a:extLst>
          </p:cNvPr>
          <p:cNvSpPr/>
          <p:nvPr/>
        </p:nvSpPr>
        <p:spPr>
          <a:xfrm>
            <a:off x="3625121" y="1879791"/>
            <a:ext cx="591230" cy="136076"/>
          </a:xfrm>
          <a:prstGeom prst="leftRightArrow">
            <a:avLst/>
          </a:prstGeom>
          <a:solidFill>
            <a:schemeClr val="accent5"/>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1" fontAlgn="base">
              <a:spcBef>
                <a:spcPct val="0"/>
              </a:spcBef>
              <a:spcAft>
                <a:spcPct val="0"/>
              </a:spcAft>
            </a:pPr>
            <a:endParaRPr lang="en-US" sz="1200" dirty="0" err="1">
              <a:solidFill>
                <a:srgbClr val="FFFFFF"/>
              </a:solidFill>
              <a:latin typeface="Roboto Regular"/>
              <a:cs typeface="Roboto Regular"/>
            </a:endParaRPr>
          </a:p>
        </p:txBody>
      </p:sp>
      <p:sp>
        <p:nvSpPr>
          <p:cNvPr id="13" name="Rectangle 12">
            <a:extLst>
              <a:ext uri="{FF2B5EF4-FFF2-40B4-BE49-F238E27FC236}">
                <a16:creationId xmlns:a16="http://schemas.microsoft.com/office/drawing/2014/main" id="{8E8708B7-404F-7042-99D3-DD773A7160DD}"/>
              </a:ext>
            </a:extLst>
          </p:cNvPr>
          <p:cNvSpPr/>
          <p:nvPr/>
        </p:nvSpPr>
        <p:spPr>
          <a:xfrm>
            <a:off x="20391" y="1404163"/>
            <a:ext cx="3234938" cy="2067233"/>
          </a:xfrm>
          <a:prstGeom prst="rect">
            <a:avLst/>
          </a:prstGeom>
        </p:spPr>
        <p:txBody>
          <a:bodyPr wrap="square">
            <a:spAutoFit/>
          </a:bodyPr>
          <a:lstStyle/>
          <a:p>
            <a:pPr marL="342900" indent="-342900" defTabSz="240277">
              <a:spcBef>
                <a:spcPts val="1687"/>
              </a:spcBef>
              <a:buClr>
                <a:srgbClr val="C00000"/>
              </a:buClr>
              <a:buFont typeface="Arial" panose="020B0604020202020204" pitchFamily="34" charset="0"/>
              <a:buChar char="•"/>
              <a:defRPr sz="2496"/>
            </a:pPr>
            <a:r>
              <a:rPr lang="en-US" sz="2000" dirty="0"/>
              <a:t>Regression </a:t>
            </a:r>
            <a:r>
              <a:rPr lang="en-US" sz="2000" dirty="0">
                <a:sym typeface="Wingdings" pitchFamily="2" charset="2"/>
              </a:rPr>
              <a:t> more precise</a:t>
            </a:r>
            <a:endParaRPr lang="en-US" sz="2000" dirty="0"/>
          </a:p>
          <a:p>
            <a:pPr marL="342900" indent="-342900" defTabSz="240277">
              <a:spcBef>
                <a:spcPts val="1687"/>
              </a:spcBef>
              <a:buClr>
                <a:srgbClr val="C00000"/>
              </a:buClr>
              <a:buFont typeface="Arial" panose="020B0604020202020204" pitchFamily="34" charset="0"/>
              <a:buChar char="•"/>
              <a:defRPr sz="2496"/>
            </a:pPr>
            <a:r>
              <a:rPr lang="en-US" sz="2000" dirty="0"/>
              <a:t>Dynamics of physiological signals </a:t>
            </a:r>
          </a:p>
          <a:p>
            <a:pPr marL="342900" indent="-342900" defTabSz="240277">
              <a:spcBef>
                <a:spcPts val="1687"/>
              </a:spcBef>
              <a:buClr>
                <a:srgbClr val="C00000"/>
              </a:buClr>
              <a:buFont typeface="Arial" panose="020B0604020202020204" pitchFamily="34" charset="0"/>
              <a:buChar char="•"/>
              <a:defRPr sz="2496"/>
            </a:pPr>
            <a:r>
              <a:rPr lang="en-US" sz="2000" dirty="0"/>
              <a:t>States interpretability</a:t>
            </a:r>
          </a:p>
        </p:txBody>
      </p:sp>
    </p:spTree>
    <p:extLst>
      <p:ext uri="{BB962C8B-B14F-4D97-AF65-F5344CB8AC3E}">
        <p14:creationId xmlns:p14="http://schemas.microsoft.com/office/powerpoint/2010/main" val="313872325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Diagram 33">
            <a:extLst>
              <a:ext uri="{FF2B5EF4-FFF2-40B4-BE49-F238E27FC236}">
                <a16:creationId xmlns:a16="http://schemas.microsoft.com/office/drawing/2014/main" id="{C578D959-EFED-3346-8B38-DD2104DD73B2}"/>
              </a:ext>
            </a:extLst>
          </p:cNvPr>
          <p:cNvGraphicFramePr/>
          <p:nvPr>
            <p:extLst>
              <p:ext uri="{D42A27DB-BD31-4B8C-83A1-F6EECF244321}">
                <p14:modId xmlns:p14="http://schemas.microsoft.com/office/powerpoint/2010/main" val="2582182687"/>
              </p:ext>
            </p:extLst>
          </p:nvPr>
        </p:nvGraphicFramePr>
        <p:xfrm>
          <a:off x="1134119" y="1469878"/>
          <a:ext cx="6729984" cy="3358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6826F85-3161-6B49-B895-DD432E66ACD0}"/>
              </a:ext>
            </a:extLst>
          </p:cNvPr>
          <p:cNvSpPr txBox="1"/>
          <p:nvPr/>
        </p:nvSpPr>
        <p:spPr>
          <a:xfrm>
            <a:off x="5542757" y="1463074"/>
            <a:ext cx="2951922" cy="246221"/>
          </a:xfrm>
          <a:prstGeom prst="rect">
            <a:avLst/>
          </a:prstGeom>
          <a:noFill/>
        </p:spPr>
        <p:txBody>
          <a:bodyPr wrap="square" rtlCol="0">
            <a:spAutoFit/>
          </a:bodyPr>
          <a:lstStyle/>
          <a:p>
            <a:r>
              <a:rPr lang="en-US" sz="1000" dirty="0">
                <a:highlight>
                  <a:srgbClr val="FFFF00"/>
                </a:highlight>
              </a:rPr>
              <a:t>Observations for a multi-feature Gaussian model</a:t>
            </a:r>
          </a:p>
        </p:txBody>
      </p:sp>
      <p:sp>
        <p:nvSpPr>
          <p:cNvPr id="4" name="TextBox 3">
            <a:extLst>
              <a:ext uri="{FF2B5EF4-FFF2-40B4-BE49-F238E27FC236}">
                <a16:creationId xmlns:a16="http://schemas.microsoft.com/office/drawing/2014/main" id="{A45CE937-16A5-7F46-9914-C4F5BFA803D3}"/>
              </a:ext>
            </a:extLst>
          </p:cNvPr>
          <p:cNvSpPr txBox="1"/>
          <p:nvPr/>
        </p:nvSpPr>
        <p:spPr>
          <a:xfrm>
            <a:off x="1057701" y="1493163"/>
            <a:ext cx="2842591" cy="230832"/>
          </a:xfrm>
          <a:prstGeom prst="rect">
            <a:avLst/>
          </a:prstGeom>
          <a:noFill/>
        </p:spPr>
        <p:txBody>
          <a:bodyPr wrap="square" rtlCol="0">
            <a:spAutoFit/>
          </a:bodyPr>
          <a:lstStyle/>
          <a:p>
            <a:r>
              <a:rPr lang="en-US" sz="900" dirty="0" err="1">
                <a:highlight>
                  <a:srgbClr val="FFFF00"/>
                </a:highlight>
              </a:rPr>
              <a:t>Physionet</a:t>
            </a:r>
            <a:r>
              <a:rPr lang="en-US" sz="900" dirty="0">
                <a:highlight>
                  <a:srgbClr val="FFFF00"/>
                </a:highlight>
              </a:rPr>
              <a:t> 2012 data after imputation</a:t>
            </a:r>
          </a:p>
        </p:txBody>
      </p:sp>
      <p:sp>
        <p:nvSpPr>
          <p:cNvPr id="2" name="TextBox 1">
            <a:extLst>
              <a:ext uri="{FF2B5EF4-FFF2-40B4-BE49-F238E27FC236}">
                <a16:creationId xmlns:a16="http://schemas.microsoft.com/office/drawing/2014/main" id="{AC8B44BB-453F-3341-96D1-98FED7F1A2B5}"/>
              </a:ext>
            </a:extLst>
          </p:cNvPr>
          <p:cNvSpPr txBox="1"/>
          <p:nvPr/>
        </p:nvSpPr>
        <p:spPr>
          <a:xfrm>
            <a:off x="3199206" y="1476559"/>
            <a:ext cx="2494722" cy="246221"/>
          </a:xfrm>
          <a:prstGeom prst="rect">
            <a:avLst/>
          </a:prstGeom>
          <a:noFill/>
        </p:spPr>
        <p:txBody>
          <a:bodyPr wrap="square" rtlCol="0">
            <a:spAutoFit/>
          </a:bodyPr>
          <a:lstStyle/>
          <a:p>
            <a:r>
              <a:rPr lang="en-US" sz="1000" dirty="0">
                <a:highlight>
                  <a:srgbClr val="FFFF00"/>
                </a:highlight>
              </a:rPr>
              <a:t>Average, median or last time point value</a:t>
            </a:r>
          </a:p>
        </p:txBody>
      </p:sp>
      <p:sp>
        <p:nvSpPr>
          <p:cNvPr id="10" name="TextBox 9">
            <a:extLst>
              <a:ext uri="{FF2B5EF4-FFF2-40B4-BE49-F238E27FC236}">
                <a16:creationId xmlns:a16="http://schemas.microsoft.com/office/drawing/2014/main" id="{0B62F350-4678-244E-BE58-7CA873AEA1D7}"/>
              </a:ext>
            </a:extLst>
          </p:cNvPr>
          <p:cNvSpPr txBox="1"/>
          <p:nvPr/>
        </p:nvSpPr>
        <p:spPr>
          <a:xfrm>
            <a:off x="3601497" y="3145543"/>
            <a:ext cx="3538728" cy="246221"/>
          </a:xfrm>
          <a:prstGeom prst="rect">
            <a:avLst/>
          </a:prstGeom>
          <a:noFill/>
        </p:spPr>
        <p:txBody>
          <a:bodyPr wrap="square" rtlCol="0">
            <a:spAutoFit/>
          </a:bodyPr>
          <a:lstStyle/>
          <a:p>
            <a:r>
              <a:rPr lang="en-US" sz="1000" dirty="0">
                <a:highlight>
                  <a:srgbClr val="FFFF00"/>
                </a:highlight>
              </a:rPr>
              <a:t>First and last worked best + small number of features</a:t>
            </a:r>
          </a:p>
        </p:txBody>
      </p:sp>
      <p:sp>
        <p:nvSpPr>
          <p:cNvPr id="42" name="Text Box 23">
            <a:extLst>
              <a:ext uri="{FF2B5EF4-FFF2-40B4-BE49-F238E27FC236}">
                <a16:creationId xmlns:a16="http://schemas.microsoft.com/office/drawing/2014/main" id="{5B9E4142-5702-D948-9B9D-646DD3BC399A}"/>
              </a:ext>
            </a:extLst>
          </p:cNvPr>
          <p:cNvSpPr txBox="1"/>
          <p:nvPr/>
        </p:nvSpPr>
        <p:spPr>
          <a:xfrm>
            <a:off x="4033022" y="4427935"/>
            <a:ext cx="1841004" cy="242570"/>
          </a:xfrm>
          <a:prstGeom prst="rect">
            <a:avLst/>
          </a:prstGeom>
          <a:solidFill>
            <a:sysClr val="window" lastClr="FFFFFF"/>
          </a:solidFill>
          <a:ln w="12700" cap="flat" cmpd="sng" algn="ctr">
            <a:solidFill>
              <a:srgbClr val="FFC000"/>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4E79"/>
                </a:solidFill>
                <a:effectLst/>
                <a:uLnTx/>
                <a:uFillTx/>
                <a:latin typeface="Century" panose="02040604050505020304" pitchFamily="18" charset="0"/>
                <a:ea typeface="Calibri" panose="020F0502020204030204" pitchFamily="34" charset="0"/>
                <a:cs typeface="Arial" panose="020B0604020202020204" pitchFamily="34" charset="0"/>
              </a:rPr>
              <a:t>A row of feature matrix </a:t>
            </a:r>
            <a:endParaRPr kumimoji="0" lang="en-US" sz="1200" b="1"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sp>
        <p:nvSpPr>
          <p:cNvPr id="41" name="Text Box 17">
            <a:extLst>
              <a:ext uri="{FF2B5EF4-FFF2-40B4-BE49-F238E27FC236}">
                <a16:creationId xmlns:a16="http://schemas.microsoft.com/office/drawing/2014/main" id="{0081AA3E-98E6-EB49-9F30-B8A9C10AC278}"/>
              </a:ext>
            </a:extLst>
          </p:cNvPr>
          <p:cNvSpPr txBox="1"/>
          <p:nvPr/>
        </p:nvSpPr>
        <p:spPr>
          <a:xfrm>
            <a:off x="1556469" y="4249500"/>
            <a:ext cx="1492885" cy="299720"/>
          </a:xfrm>
          <a:prstGeom prst="rect">
            <a:avLst/>
          </a:prstGeom>
          <a:solidFill>
            <a:sysClr val="window" lastClr="FFFFFF"/>
          </a:solidFill>
          <a:ln w="12700" cap="flat" cmpd="sng" algn="ctr">
            <a:solidFill>
              <a:srgbClr val="FFC000"/>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3864"/>
                </a:solidFill>
                <a:effectLst/>
                <a:uLnTx/>
                <a:uFillTx/>
                <a:latin typeface="Calibri" panose="020F0502020204030204"/>
                <a:ea typeface="Calibri" panose="020F0502020204030204" pitchFamily="34" charset="0"/>
                <a:cs typeface="Arial" panose="020B0604020202020204" pitchFamily="34" charset="0"/>
              </a:rPr>
              <a:t>Sequence of States</a:t>
            </a:r>
            <a:endParaRPr kumimoji="0" lang="en-US" sz="1200" b="0"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sp>
        <p:nvSpPr>
          <p:cNvPr id="136" name="HMM model Overview"/>
          <p:cNvSpPr txBox="1">
            <a:spLocks noGrp="1"/>
          </p:cNvSpPr>
          <p:nvPr>
            <p:ph type="title"/>
          </p:nvPr>
        </p:nvSpPr>
        <p:spPr>
          <a:xfrm>
            <a:off x="518205" y="284054"/>
            <a:ext cx="6777732" cy="320088"/>
          </a:xfrm>
          <a:prstGeom prst="rect">
            <a:avLst/>
          </a:prstGeom>
        </p:spPr>
        <p:txBody>
          <a:bodyPr/>
          <a:lstStyle/>
          <a:p>
            <a:r>
              <a:rPr dirty="0"/>
              <a:t>HMM </a:t>
            </a:r>
            <a:r>
              <a:rPr lang="en-US" dirty="0"/>
              <a:t>M</a:t>
            </a:r>
            <a:r>
              <a:rPr dirty="0"/>
              <a:t>odel</a:t>
            </a:r>
            <a:r>
              <a:rPr lang="en-US" dirty="0"/>
              <a:t> Big Picture</a:t>
            </a:r>
            <a:endParaRPr dirty="0"/>
          </a:p>
        </p:txBody>
      </p:sp>
      <p:sp>
        <p:nvSpPr>
          <p:cNvPr id="9" name="TextBox 8">
            <a:extLst>
              <a:ext uri="{FF2B5EF4-FFF2-40B4-BE49-F238E27FC236}">
                <a16:creationId xmlns:a16="http://schemas.microsoft.com/office/drawing/2014/main" id="{ED2B8224-2A45-7047-BA6E-2A4D7B422C9F}"/>
              </a:ext>
            </a:extLst>
          </p:cNvPr>
          <p:cNvSpPr txBox="1"/>
          <p:nvPr/>
        </p:nvSpPr>
        <p:spPr>
          <a:xfrm>
            <a:off x="2409274" y="868522"/>
            <a:ext cx="4408638"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latin typeface="Athelas" panose="02000503000000020003" pitchFamily="2" charset="77"/>
                <a:cs typeface="Apple Chancery" panose="03020702040506060504" pitchFamily="66" charset="-79"/>
              </a:rPr>
              <a:t>Parameters:     # of states = 5   Time resolution = 8   # of sequence = 6</a:t>
            </a:r>
          </a:p>
        </p:txBody>
      </p:sp>
      <p:sp>
        <p:nvSpPr>
          <p:cNvPr id="39" name="Text Box 15">
            <a:extLst>
              <a:ext uri="{FF2B5EF4-FFF2-40B4-BE49-F238E27FC236}">
                <a16:creationId xmlns:a16="http://schemas.microsoft.com/office/drawing/2014/main" id="{A26B6A87-6609-C24B-9B4C-D776E6269171}"/>
              </a:ext>
            </a:extLst>
          </p:cNvPr>
          <p:cNvSpPr txBox="1"/>
          <p:nvPr/>
        </p:nvSpPr>
        <p:spPr>
          <a:xfrm>
            <a:off x="1134119" y="1220615"/>
            <a:ext cx="1866388" cy="234315"/>
          </a:xfrm>
          <a:prstGeom prst="rect">
            <a:avLst/>
          </a:prstGeom>
          <a:solidFill>
            <a:sysClr val="window" lastClr="FFFFFF"/>
          </a:solidFill>
          <a:ln w="12700" cap="flat" cmpd="sng" algn="ctr">
            <a:solidFill>
              <a:srgbClr val="FFC000"/>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3864"/>
                </a:solidFill>
                <a:effectLst/>
                <a:uLnTx/>
                <a:uFillTx/>
                <a:latin typeface="Century" panose="02040604050505020304" pitchFamily="18" charset="0"/>
                <a:ea typeface="Calibri" panose="020F0502020204030204" pitchFamily="34" charset="0"/>
                <a:cs typeface="Arial" panose="020B0604020202020204" pitchFamily="34" charset="0"/>
              </a:rPr>
              <a:t>Physiological Measures</a:t>
            </a:r>
            <a:endParaRPr kumimoji="0" lang="en-US" sz="1200" b="1"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sp>
        <p:nvSpPr>
          <p:cNvPr id="40" name="Text Box 16">
            <a:extLst>
              <a:ext uri="{FF2B5EF4-FFF2-40B4-BE49-F238E27FC236}">
                <a16:creationId xmlns:a16="http://schemas.microsoft.com/office/drawing/2014/main" id="{08610DE5-0517-574C-92BD-E684D1C449CB}"/>
              </a:ext>
            </a:extLst>
          </p:cNvPr>
          <p:cNvSpPr txBox="1"/>
          <p:nvPr/>
        </p:nvSpPr>
        <p:spPr>
          <a:xfrm>
            <a:off x="3601497" y="1222078"/>
            <a:ext cx="1941260" cy="234315"/>
          </a:xfrm>
          <a:prstGeom prst="rect">
            <a:avLst/>
          </a:prstGeom>
          <a:solidFill>
            <a:sysClr val="window" lastClr="FFFFFF"/>
          </a:solidFill>
          <a:ln w="12700" cap="flat" cmpd="sng" algn="ctr">
            <a:solidFill>
              <a:srgbClr val="FFC000"/>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2060"/>
                </a:solidFill>
                <a:effectLst/>
                <a:uLnTx/>
                <a:uFillTx/>
                <a:latin typeface="Century" panose="02040604050505020304" pitchFamily="18" charset="0"/>
                <a:ea typeface="Calibri" panose="020F0502020204030204" pitchFamily="34" charset="0"/>
                <a:cs typeface="Arial" panose="020B0604020202020204" pitchFamily="34" charset="0"/>
              </a:rPr>
              <a:t>Aggregating temporally </a:t>
            </a:r>
            <a:endParaRPr kumimoji="0" lang="en-US" sz="1200" b="0"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cxnSp>
        <p:nvCxnSpPr>
          <p:cNvPr id="52" name="Straight Arrow Connector 51">
            <a:extLst>
              <a:ext uri="{FF2B5EF4-FFF2-40B4-BE49-F238E27FC236}">
                <a16:creationId xmlns:a16="http://schemas.microsoft.com/office/drawing/2014/main" id="{D08A6281-27E0-0944-9977-519C7E673033}"/>
              </a:ext>
            </a:extLst>
          </p:cNvPr>
          <p:cNvCxnSpPr>
            <a:cxnSpLocks/>
          </p:cNvCxnSpPr>
          <p:nvPr/>
        </p:nvCxnSpPr>
        <p:spPr>
          <a:xfrm>
            <a:off x="5874026" y="3975315"/>
            <a:ext cx="442446" cy="0"/>
          </a:xfrm>
          <a:prstGeom prst="straightConnector1">
            <a:avLst/>
          </a:prstGeom>
          <a:noFill/>
          <a:ln w="19050" cap="flat" cmpd="sng" algn="ctr">
            <a:solidFill>
              <a:srgbClr val="ED7D31"/>
            </a:solidFill>
            <a:prstDash val="solid"/>
            <a:miter lim="800000"/>
            <a:tailEnd type="triangle"/>
          </a:ln>
          <a:effectLst/>
        </p:spPr>
      </p:cxnSp>
      <p:sp>
        <p:nvSpPr>
          <p:cNvPr id="53" name="Text Box 20">
            <a:extLst>
              <a:ext uri="{FF2B5EF4-FFF2-40B4-BE49-F238E27FC236}">
                <a16:creationId xmlns:a16="http://schemas.microsoft.com/office/drawing/2014/main" id="{6DD0EBCA-DB6D-1646-8013-82E52022BAC5}"/>
              </a:ext>
            </a:extLst>
          </p:cNvPr>
          <p:cNvSpPr txBox="1"/>
          <p:nvPr/>
        </p:nvSpPr>
        <p:spPr>
          <a:xfrm>
            <a:off x="6292117" y="3526615"/>
            <a:ext cx="953516" cy="867282"/>
          </a:xfrm>
          <a:prstGeom prst="rect">
            <a:avLst/>
          </a:prstGeom>
          <a:solidFill>
            <a:sysClr val="window" lastClr="FFFFFF"/>
          </a:solidFill>
          <a:ln w="12700">
            <a:solidFill>
              <a:srgbClr val="70AD47"/>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Lasso Regression Model</a:t>
            </a:r>
            <a:endPar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endParaRPr>
          </a:p>
        </p:txBody>
      </p:sp>
      <p:cxnSp>
        <p:nvCxnSpPr>
          <p:cNvPr id="54" name="Straight Arrow Connector 53">
            <a:extLst>
              <a:ext uri="{FF2B5EF4-FFF2-40B4-BE49-F238E27FC236}">
                <a16:creationId xmlns:a16="http://schemas.microsoft.com/office/drawing/2014/main" id="{A1F8E1FF-5074-544F-B377-6FA8BD9B764F}"/>
              </a:ext>
            </a:extLst>
          </p:cNvPr>
          <p:cNvCxnSpPr>
            <a:cxnSpLocks/>
          </p:cNvCxnSpPr>
          <p:nvPr/>
        </p:nvCxnSpPr>
        <p:spPr>
          <a:xfrm>
            <a:off x="7201588" y="3829118"/>
            <a:ext cx="271838" cy="10049"/>
          </a:xfrm>
          <a:prstGeom prst="straightConnector1">
            <a:avLst/>
          </a:prstGeom>
          <a:noFill/>
          <a:ln w="12700" cap="flat" cmpd="sng" algn="ctr">
            <a:solidFill>
              <a:srgbClr val="ED7D31"/>
            </a:solidFill>
            <a:prstDash val="solid"/>
            <a:miter lim="800000"/>
            <a:tailEnd type="triangle"/>
          </a:ln>
          <a:effectLst/>
        </p:spPr>
      </p:cxnSp>
      <p:sp>
        <p:nvSpPr>
          <p:cNvPr id="55" name="Text Box 22">
            <a:extLst>
              <a:ext uri="{FF2B5EF4-FFF2-40B4-BE49-F238E27FC236}">
                <a16:creationId xmlns:a16="http://schemas.microsoft.com/office/drawing/2014/main" id="{B363E616-A566-E749-84E9-687AAD2CE251}"/>
              </a:ext>
            </a:extLst>
          </p:cNvPr>
          <p:cNvSpPr txBox="1"/>
          <p:nvPr/>
        </p:nvSpPr>
        <p:spPr>
          <a:xfrm>
            <a:off x="7452791" y="3688734"/>
            <a:ext cx="1166222" cy="280769"/>
          </a:xfrm>
          <a:prstGeom prst="rect">
            <a:avLst/>
          </a:prstGeom>
          <a:solidFill>
            <a:sysClr val="window" lastClr="FFFFFF"/>
          </a:solidFill>
          <a:ln w="12700">
            <a:solidFill>
              <a:srgbClr val="70AD47"/>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LOS     is 5 days</a:t>
            </a:r>
            <a:endPar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150567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graphicEl>
                                              <a:dgm id="{3EFDE5D8-A12A-0442-8AF1-BBD47347FF6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4">
                                            <p:graphicEl>
                                              <a:dgm id="{EA984AEE-CA82-C541-A672-96FEBC1CF52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34">
                                            <p:graphicEl>
                                              <a:dgm id="{F8F6728B-C84B-124B-8D8E-9C8DB2C2DA8F}"/>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2" nodeType="clickEffect">
                                  <p:stCondLst>
                                    <p:cond delay="0"/>
                                  </p:stCondLst>
                                  <p:childTnLst>
                                    <p:set>
                                      <p:cBhvr>
                                        <p:cTn id="36" dur="1" fill="hold">
                                          <p:stCondLst>
                                            <p:cond delay="0"/>
                                          </p:stCondLst>
                                        </p:cTn>
                                        <p:tgtEl>
                                          <p:spTgt spid="34">
                                            <p:graphicEl>
                                              <a:dgm id="{E57A93A1-C324-1148-AE77-0CB4AAC40C91}"/>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4" nodeType="withEffect">
                                  <p:stCondLst>
                                    <p:cond delay="0"/>
                                  </p:stCondLst>
                                  <p:childTnLst>
                                    <p:set>
                                      <p:cBhvr>
                                        <p:cTn id="42" dur="1" fill="hold">
                                          <p:stCondLst>
                                            <p:cond delay="0"/>
                                          </p:stCondLst>
                                        </p:cTn>
                                        <p:tgtEl>
                                          <p:spTgt spid="34">
                                            <p:graphicEl>
                                              <a:dgm id="{DA54E9DF-3795-FA42-9204-D7F041792638}"/>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4" nodeType="clickEffect">
                                  <p:stCondLst>
                                    <p:cond delay="0"/>
                                  </p:stCondLst>
                                  <p:childTnLst>
                                    <p:set>
                                      <p:cBhvr>
                                        <p:cTn id="46" dur="1" fill="hold">
                                          <p:stCondLst>
                                            <p:cond delay="0"/>
                                          </p:stCondLst>
                                        </p:cTn>
                                        <p:tgtEl>
                                          <p:spTgt spid="34">
                                            <p:graphicEl>
                                              <a:dgm id="{732B3208-69FE-5242-9D26-AB1A4F3F057A}"/>
                                            </p:graphicEl>
                                          </p:spTgt>
                                        </p:tgtEl>
                                        <p:attrNameLst>
                                          <p:attrName>style.visibility</p:attrName>
                                        </p:attrNameLst>
                                      </p:cBhvr>
                                      <p:to>
                                        <p:strVal val="visible"/>
                                      </p:to>
                                    </p:set>
                                  </p:childTnLst>
                                </p:cTn>
                              </p:par>
                              <p:par>
                                <p:cTn id="47" presetID="1" presetClass="entr" presetSubtype="0" fill="hold" grpId="5" nodeType="withEffect">
                                  <p:stCondLst>
                                    <p:cond delay="0"/>
                                  </p:stCondLst>
                                  <p:childTnLst>
                                    <p:set>
                                      <p:cBhvr>
                                        <p:cTn id="48" dur="1" fill="hold">
                                          <p:stCondLst>
                                            <p:cond delay="0"/>
                                          </p:stCondLst>
                                        </p:cTn>
                                        <p:tgtEl>
                                          <p:spTgt spid="34">
                                            <p:graphicEl>
                                              <a:dgm id="{CDAA12EC-14C0-DC48-B201-4E9AE5039128}"/>
                                            </p:graphic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5" nodeType="clickEffect">
                                  <p:stCondLst>
                                    <p:cond delay="0"/>
                                  </p:stCondLst>
                                  <p:childTnLst>
                                    <p:set>
                                      <p:cBhvr>
                                        <p:cTn id="56" dur="1" fill="hold">
                                          <p:stCondLst>
                                            <p:cond delay="0"/>
                                          </p:stCondLst>
                                        </p:cTn>
                                        <p:tgtEl>
                                          <p:spTgt spid="34">
                                            <p:graphicEl>
                                              <a:dgm id="{EFCC4875-0937-644C-ACAB-E4969AC5E965}"/>
                                            </p:graphic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6" nodeType="clickEffect">
                                  <p:stCondLst>
                                    <p:cond delay="0"/>
                                  </p:stCondLst>
                                  <p:childTnLst>
                                    <p:set>
                                      <p:cBhvr>
                                        <p:cTn id="60" dur="1" fill="hold">
                                          <p:stCondLst>
                                            <p:cond delay="0"/>
                                          </p:stCondLst>
                                        </p:cTn>
                                        <p:tgtEl>
                                          <p:spTgt spid="34">
                                            <p:graphicEl>
                                              <a:dgm id="{EFCC4875-0937-644C-ACAB-E4969AC5E965}"/>
                                            </p:graphic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6" nodeType="withEffect">
                                  <p:stCondLst>
                                    <p:cond delay="0"/>
                                  </p:stCondLst>
                                  <p:childTnLst>
                                    <p:set>
                                      <p:cBhvr>
                                        <p:cTn id="70" dur="1" fill="hold">
                                          <p:stCondLst>
                                            <p:cond delay="0"/>
                                          </p:stCondLst>
                                        </p:cTn>
                                        <p:tgtEl>
                                          <p:spTgt spid="34">
                                            <p:graphicEl>
                                              <a:dgm id="{6735CE72-1D6C-8749-9B54-951A993B5AF2}"/>
                                            </p:graphic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 grpId="0" uiExpand="1">
        <p:bldSub>
          <a:bldDgm bld="one"/>
        </p:bldSub>
      </p:bldGraphic>
      <p:bldGraphic spid="34" grpId="1" uiExpand="1">
        <p:bldSub>
          <a:bldDgm bld="one"/>
        </p:bldSub>
      </p:bldGraphic>
      <p:bldGraphic spid="34" grpId="2" uiExpand="1">
        <p:bldSub>
          <a:bldDgm bld="one"/>
        </p:bldSub>
      </p:bldGraphic>
      <p:bldGraphic spid="34" grpId="4" uiExpand="1">
        <p:bldSub>
          <a:bldDgm bld="one"/>
        </p:bldSub>
      </p:bldGraphic>
      <p:bldGraphic spid="34" grpId="5" uiExpand="1">
        <p:bldSub>
          <a:bldDgm bld="one"/>
        </p:bldSub>
      </p:bldGraphic>
      <p:bldGraphic spid="34" grpId="6" uiExpand="1">
        <p:bldSub>
          <a:bldDgm bld="one"/>
        </p:bldSub>
      </p:bldGraphic>
      <p:bldP spid="5" grpId="0"/>
      <p:bldP spid="4" grpId="0"/>
      <p:bldP spid="2" grpId="0"/>
      <p:bldP spid="10" grpId="0"/>
      <p:bldP spid="42" grpId="0" animBg="1"/>
      <p:bldP spid="41" grpId="0" animBg="1"/>
      <p:bldP spid="9" grpId="0" animBg="1"/>
      <p:bldP spid="39" grpId="0" animBg="1"/>
      <p:bldP spid="40" grpId="0" animBg="1"/>
      <p:bldP spid="53" grpId="0" animBg="1"/>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Overlapping or exclusive time windows"/>
          <p:cNvSpPr txBox="1">
            <a:spLocks noGrp="1"/>
          </p:cNvSpPr>
          <p:nvPr>
            <p:ph type="title"/>
          </p:nvPr>
        </p:nvSpPr>
        <p:spPr>
          <a:xfrm>
            <a:off x="547080" y="30228"/>
            <a:ext cx="6777732" cy="689420"/>
          </a:xfrm>
          <a:prstGeom prst="rect">
            <a:avLst/>
          </a:prstGeom>
        </p:spPr>
        <p:txBody>
          <a:bodyPr/>
          <a:lstStyle>
            <a:lvl1pPr defTabSz="484886">
              <a:defRPr sz="6640"/>
            </a:lvl1pPr>
          </a:lstStyle>
          <a:p>
            <a:r>
              <a:rPr lang="en-US" sz="2800" dirty="0"/>
              <a:t>Design choices-Non/</a:t>
            </a:r>
            <a:r>
              <a:rPr sz="2800" dirty="0"/>
              <a:t>Overlapping time windows</a:t>
            </a:r>
          </a:p>
        </p:txBody>
      </p:sp>
      <p:grpSp>
        <p:nvGrpSpPr>
          <p:cNvPr id="10" name="Group 9">
            <a:extLst>
              <a:ext uri="{FF2B5EF4-FFF2-40B4-BE49-F238E27FC236}">
                <a16:creationId xmlns:a16="http://schemas.microsoft.com/office/drawing/2014/main" id="{B5DDAA5E-B9D3-914D-A587-D9B7F158C46D}"/>
              </a:ext>
            </a:extLst>
          </p:cNvPr>
          <p:cNvGrpSpPr/>
          <p:nvPr/>
        </p:nvGrpSpPr>
        <p:grpSpPr>
          <a:xfrm>
            <a:off x="5926378" y="1219827"/>
            <a:ext cx="3393931" cy="3021698"/>
            <a:chOff x="2247089" y="816524"/>
            <a:chExt cx="4347241" cy="3949226"/>
          </a:xfrm>
        </p:grpSpPr>
        <p:grpSp>
          <p:nvGrpSpPr>
            <p:cNvPr id="11" name="Group 10">
              <a:extLst>
                <a:ext uri="{FF2B5EF4-FFF2-40B4-BE49-F238E27FC236}">
                  <a16:creationId xmlns:a16="http://schemas.microsoft.com/office/drawing/2014/main" id="{D9E44864-C1F2-D54E-9003-2001FD9F89F3}"/>
                </a:ext>
              </a:extLst>
            </p:cNvPr>
            <p:cNvGrpSpPr/>
            <p:nvPr/>
          </p:nvGrpSpPr>
          <p:grpSpPr>
            <a:xfrm>
              <a:off x="2247089" y="991126"/>
              <a:ext cx="4202350" cy="3278223"/>
              <a:chOff x="700391" y="1167319"/>
              <a:chExt cx="3599235" cy="2723746"/>
            </a:xfrm>
          </p:grpSpPr>
          <p:pic>
            <p:nvPicPr>
              <p:cNvPr id="14" name="Screen Shot 2018-10-02 at 17.06.47.png" descr="Screen Shot 2018-10-02 at 17.06.47.png">
                <a:extLst>
                  <a:ext uri="{FF2B5EF4-FFF2-40B4-BE49-F238E27FC236}">
                    <a16:creationId xmlns:a16="http://schemas.microsoft.com/office/drawing/2014/main" id="{98C0F1D7-4282-9C42-9AA8-42A074A16C31}"/>
                  </a:ext>
                </a:extLst>
              </p:cNvPr>
              <p:cNvPicPr>
                <a:picLocks noChangeAspect="1"/>
              </p:cNvPicPr>
              <p:nvPr/>
            </p:nvPicPr>
            <p:blipFill rotWithShape="1">
              <a:blip r:embed="rId3">
                <a:extLst/>
              </a:blip>
              <a:srcRect l="1889" t="2954" r="53779" b="20905"/>
              <a:stretch/>
            </p:blipFill>
            <p:spPr>
              <a:xfrm>
                <a:off x="700391" y="1167319"/>
                <a:ext cx="3599235" cy="2723746"/>
              </a:xfrm>
              <a:prstGeom prst="rect">
                <a:avLst/>
              </a:prstGeom>
              <a:ln w="12700">
                <a:miter lim="400000"/>
              </a:ln>
            </p:spPr>
          </p:pic>
          <p:pic>
            <p:nvPicPr>
              <p:cNvPr id="15" name="Picture 14">
                <a:extLst>
                  <a:ext uri="{FF2B5EF4-FFF2-40B4-BE49-F238E27FC236}">
                    <a16:creationId xmlns:a16="http://schemas.microsoft.com/office/drawing/2014/main" id="{C3EAF2CF-3416-D146-9CEE-63B49FEAE6C8}"/>
                  </a:ext>
                </a:extLst>
              </p:cNvPr>
              <p:cNvPicPr>
                <a:picLocks noChangeAspect="1"/>
              </p:cNvPicPr>
              <p:nvPr/>
            </p:nvPicPr>
            <p:blipFill>
              <a:blip r:embed="rId4"/>
              <a:stretch>
                <a:fillRect/>
              </a:stretch>
            </p:blipFill>
            <p:spPr>
              <a:xfrm>
                <a:off x="1087313" y="1264595"/>
                <a:ext cx="3103124" cy="1167320"/>
              </a:xfrm>
              <a:prstGeom prst="rect">
                <a:avLst/>
              </a:prstGeom>
            </p:spPr>
          </p:pic>
        </p:grpSp>
        <p:sp>
          <p:nvSpPr>
            <p:cNvPr id="12" name="TextBox 11">
              <a:extLst>
                <a:ext uri="{FF2B5EF4-FFF2-40B4-BE49-F238E27FC236}">
                  <a16:creationId xmlns:a16="http://schemas.microsoft.com/office/drawing/2014/main" id="{13DFFCA9-CF84-2444-9FE2-15AA298CA388}"/>
                </a:ext>
              </a:extLst>
            </p:cNvPr>
            <p:cNvSpPr txBox="1"/>
            <p:nvPr/>
          </p:nvSpPr>
          <p:spPr>
            <a:xfrm>
              <a:off x="3486527" y="4122149"/>
              <a:ext cx="2047742" cy="643601"/>
            </a:xfrm>
            <a:prstGeom prst="rect">
              <a:avLst/>
            </a:prstGeom>
            <a:solidFill>
              <a:schemeClr val="bg1"/>
            </a:solidFill>
          </p:spPr>
          <p:txBody>
            <a:bodyPr wrap="square" rtlCol="0">
              <a:spAutoFit/>
            </a:bodyPr>
            <a:lstStyle/>
            <a:p>
              <a:r>
                <a:rPr lang="en-US" sz="1200" b="1" dirty="0"/>
                <a:t>Time frame index</a:t>
              </a:r>
            </a:p>
            <a:p>
              <a:endParaRPr lang="en-US" sz="1400" b="1" dirty="0"/>
            </a:p>
          </p:txBody>
        </p:sp>
        <p:sp>
          <p:nvSpPr>
            <p:cNvPr id="13" name="TextBox 12">
              <a:extLst>
                <a:ext uri="{FF2B5EF4-FFF2-40B4-BE49-F238E27FC236}">
                  <a16:creationId xmlns:a16="http://schemas.microsoft.com/office/drawing/2014/main" id="{4F422FEA-A9FF-9847-85BE-E6DD0558C6AD}"/>
                </a:ext>
              </a:extLst>
            </p:cNvPr>
            <p:cNvSpPr txBox="1"/>
            <p:nvPr/>
          </p:nvSpPr>
          <p:spPr>
            <a:xfrm>
              <a:off x="2698848" y="816524"/>
              <a:ext cx="3895482" cy="461665"/>
            </a:xfrm>
            <a:prstGeom prst="rect">
              <a:avLst/>
            </a:prstGeom>
            <a:solidFill>
              <a:schemeClr val="bg1"/>
            </a:solidFill>
          </p:spPr>
          <p:txBody>
            <a:bodyPr wrap="square" rtlCol="0">
              <a:spAutoFit/>
            </a:bodyPr>
            <a:lstStyle/>
            <a:p>
              <a:endParaRPr lang="en-US" dirty="0"/>
            </a:p>
          </p:txBody>
        </p:sp>
      </p:grpSp>
      <p:sp>
        <p:nvSpPr>
          <p:cNvPr id="16" name="TextBox 15">
            <a:extLst>
              <a:ext uri="{FF2B5EF4-FFF2-40B4-BE49-F238E27FC236}">
                <a16:creationId xmlns:a16="http://schemas.microsoft.com/office/drawing/2014/main" id="{EDC782F9-8943-244E-98A6-27636C721A18}"/>
              </a:ext>
            </a:extLst>
          </p:cNvPr>
          <p:cNvSpPr txBox="1"/>
          <p:nvPr/>
        </p:nvSpPr>
        <p:spPr>
          <a:xfrm>
            <a:off x="6177841" y="4122808"/>
            <a:ext cx="2920079" cy="323165"/>
          </a:xfrm>
          <a:prstGeom prst="rect">
            <a:avLst/>
          </a:prstGeom>
          <a:noFill/>
          <a:ln w="38100">
            <a:solidFill>
              <a:srgbClr val="C00000"/>
            </a:solidFill>
          </a:ln>
        </p:spPr>
        <p:txBody>
          <a:bodyPr wrap="square" rtlCol="0">
            <a:spAutoFit/>
          </a:bodyPr>
          <a:lstStyle/>
          <a:p>
            <a:r>
              <a:rPr lang="en-US" sz="1500" dirty="0"/>
              <a:t>Certainty across time windows</a:t>
            </a:r>
            <a:endParaRPr lang="en-US" sz="1800" dirty="0"/>
          </a:p>
        </p:txBody>
      </p:sp>
      <p:sp>
        <p:nvSpPr>
          <p:cNvPr id="24" name="TextBox 23">
            <a:extLst>
              <a:ext uri="{FF2B5EF4-FFF2-40B4-BE49-F238E27FC236}">
                <a16:creationId xmlns:a16="http://schemas.microsoft.com/office/drawing/2014/main" id="{09CDAD91-6CAC-384C-8902-B9B3B62D346E}"/>
              </a:ext>
            </a:extLst>
          </p:cNvPr>
          <p:cNvSpPr txBox="1"/>
          <p:nvPr/>
        </p:nvSpPr>
        <p:spPr>
          <a:xfrm>
            <a:off x="6467463" y="1368950"/>
            <a:ext cx="2451802" cy="523220"/>
          </a:xfrm>
          <a:prstGeom prst="rect">
            <a:avLst/>
          </a:prstGeom>
          <a:noFill/>
        </p:spPr>
        <p:txBody>
          <a:bodyPr wrap="square" rtlCol="0">
            <a:spAutoFit/>
          </a:bodyPr>
          <a:lstStyle/>
          <a:p>
            <a:r>
              <a:rPr lang="en-US" sz="1400" dirty="0"/>
              <a:t>Overlapping time windows</a:t>
            </a:r>
          </a:p>
          <a:p>
            <a:endParaRPr lang="en-US" sz="1400" dirty="0"/>
          </a:p>
        </p:txBody>
      </p:sp>
      <p:sp>
        <p:nvSpPr>
          <p:cNvPr id="25" name="TextBox 24">
            <a:extLst>
              <a:ext uri="{FF2B5EF4-FFF2-40B4-BE49-F238E27FC236}">
                <a16:creationId xmlns:a16="http://schemas.microsoft.com/office/drawing/2014/main" id="{3E5D7179-795F-B942-B44C-48857B4EF4CA}"/>
              </a:ext>
            </a:extLst>
          </p:cNvPr>
          <p:cNvSpPr txBox="1"/>
          <p:nvPr/>
        </p:nvSpPr>
        <p:spPr>
          <a:xfrm>
            <a:off x="6338508" y="2209667"/>
            <a:ext cx="2759412" cy="307777"/>
          </a:xfrm>
          <a:prstGeom prst="rect">
            <a:avLst/>
          </a:prstGeom>
          <a:noFill/>
        </p:spPr>
        <p:txBody>
          <a:bodyPr wrap="square" rtlCol="0">
            <a:spAutoFit/>
          </a:bodyPr>
          <a:lstStyle/>
          <a:p>
            <a:r>
              <a:rPr lang="en-US" sz="1400" dirty="0"/>
              <a:t>Non overlapping time windows</a:t>
            </a:r>
          </a:p>
        </p:txBody>
      </p:sp>
      <p:sp>
        <p:nvSpPr>
          <p:cNvPr id="4" name="TextBox 3">
            <a:extLst>
              <a:ext uri="{FF2B5EF4-FFF2-40B4-BE49-F238E27FC236}">
                <a16:creationId xmlns:a16="http://schemas.microsoft.com/office/drawing/2014/main" id="{57825520-38EE-2740-B787-B7D9B9B189A0}"/>
              </a:ext>
            </a:extLst>
          </p:cNvPr>
          <p:cNvSpPr txBox="1"/>
          <p:nvPr/>
        </p:nvSpPr>
        <p:spPr>
          <a:xfrm>
            <a:off x="95996" y="4019557"/>
            <a:ext cx="5753546" cy="584775"/>
          </a:xfrm>
          <a:prstGeom prst="rect">
            <a:avLst/>
          </a:prstGeom>
          <a:noFill/>
          <a:ln w="38100">
            <a:solidFill>
              <a:srgbClr val="C00000"/>
            </a:solidFill>
          </a:ln>
        </p:spPr>
        <p:txBody>
          <a:bodyPr wrap="square" rtlCol="0">
            <a:spAutoFit/>
          </a:bodyPr>
          <a:lstStyle/>
          <a:p>
            <a:r>
              <a:rPr lang="en-US" sz="1600" dirty="0"/>
              <a:t>Distribution and length of stay of patients across different start end pairs</a:t>
            </a:r>
          </a:p>
        </p:txBody>
      </p:sp>
      <p:grpSp>
        <p:nvGrpSpPr>
          <p:cNvPr id="72" name="Group 71">
            <a:extLst>
              <a:ext uri="{FF2B5EF4-FFF2-40B4-BE49-F238E27FC236}">
                <a16:creationId xmlns:a16="http://schemas.microsoft.com/office/drawing/2014/main" id="{3677C5AD-368B-C041-9CA0-9B1089035345}"/>
              </a:ext>
            </a:extLst>
          </p:cNvPr>
          <p:cNvGrpSpPr/>
          <p:nvPr/>
        </p:nvGrpSpPr>
        <p:grpSpPr>
          <a:xfrm>
            <a:off x="1152559" y="4426477"/>
            <a:ext cx="286091" cy="63698"/>
            <a:chOff x="4123345" y="2363244"/>
            <a:chExt cx="286091" cy="63698"/>
          </a:xfrm>
        </p:grpSpPr>
        <p:sp>
          <p:nvSpPr>
            <p:cNvPr id="73" name="Left Arrow 72">
              <a:extLst>
                <a:ext uri="{FF2B5EF4-FFF2-40B4-BE49-F238E27FC236}">
                  <a16:creationId xmlns:a16="http://schemas.microsoft.com/office/drawing/2014/main" id="{3DFE7666-0350-8747-9E4B-DED9E4A89F4F}"/>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74" name="Left Arrow 73">
              <a:extLst>
                <a:ext uri="{FF2B5EF4-FFF2-40B4-BE49-F238E27FC236}">
                  <a16:creationId xmlns:a16="http://schemas.microsoft.com/office/drawing/2014/main" id="{A1C0E776-5E33-2B43-B044-5907E4DC9627}"/>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34" name="TextBox 33">
            <a:extLst>
              <a:ext uri="{FF2B5EF4-FFF2-40B4-BE49-F238E27FC236}">
                <a16:creationId xmlns:a16="http://schemas.microsoft.com/office/drawing/2014/main" id="{19FA6897-48BA-0F47-9135-7BBA02A9F799}"/>
              </a:ext>
            </a:extLst>
          </p:cNvPr>
          <p:cNvSpPr txBox="1"/>
          <p:nvPr/>
        </p:nvSpPr>
        <p:spPr>
          <a:xfrm>
            <a:off x="1402425" y="4311944"/>
            <a:ext cx="1612202" cy="276999"/>
          </a:xfrm>
          <a:prstGeom prst="rect">
            <a:avLst/>
          </a:prstGeom>
          <a:noFill/>
        </p:spPr>
        <p:txBody>
          <a:bodyPr wrap="square" rtlCol="0">
            <a:spAutoFit/>
          </a:bodyPr>
          <a:lstStyle/>
          <a:p>
            <a:r>
              <a:rPr lang="en-US" sz="1200" dirty="0"/>
              <a:t>Crowded pair(4 vs 6) </a:t>
            </a:r>
          </a:p>
        </p:txBody>
      </p:sp>
      <p:sp>
        <p:nvSpPr>
          <p:cNvPr id="79" name="TextBox 78">
            <a:extLst>
              <a:ext uri="{FF2B5EF4-FFF2-40B4-BE49-F238E27FC236}">
                <a16:creationId xmlns:a16="http://schemas.microsoft.com/office/drawing/2014/main" id="{E9817B08-BBB8-AF42-A260-BCC7AD84B4DC}"/>
              </a:ext>
            </a:extLst>
          </p:cNvPr>
          <p:cNvSpPr txBox="1"/>
          <p:nvPr/>
        </p:nvSpPr>
        <p:spPr>
          <a:xfrm>
            <a:off x="3448097" y="4305350"/>
            <a:ext cx="2401445" cy="276999"/>
          </a:xfrm>
          <a:prstGeom prst="rect">
            <a:avLst/>
          </a:prstGeom>
          <a:noFill/>
        </p:spPr>
        <p:txBody>
          <a:bodyPr wrap="square" rtlCol="0">
            <a:spAutoFit/>
          </a:bodyPr>
          <a:lstStyle/>
          <a:p>
            <a:r>
              <a:rPr lang="en-US" sz="1200" dirty="0"/>
              <a:t>Single patient pairs (28 vs 14)</a:t>
            </a:r>
          </a:p>
        </p:txBody>
      </p:sp>
      <p:sp>
        <p:nvSpPr>
          <p:cNvPr id="80" name="Multiply 79">
            <a:extLst>
              <a:ext uri="{FF2B5EF4-FFF2-40B4-BE49-F238E27FC236}">
                <a16:creationId xmlns:a16="http://schemas.microsoft.com/office/drawing/2014/main" id="{67BA468C-C2A8-664B-9ED5-3798E16AA85D}"/>
              </a:ext>
            </a:extLst>
          </p:cNvPr>
          <p:cNvSpPr/>
          <p:nvPr/>
        </p:nvSpPr>
        <p:spPr>
          <a:xfrm>
            <a:off x="3292569" y="4381516"/>
            <a:ext cx="186514" cy="15587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nvGrpSpPr>
          <p:cNvPr id="87" name="Group 86">
            <a:extLst>
              <a:ext uri="{FF2B5EF4-FFF2-40B4-BE49-F238E27FC236}">
                <a16:creationId xmlns:a16="http://schemas.microsoft.com/office/drawing/2014/main" id="{858FD7F6-99B8-2341-BF5F-20418A64021A}"/>
              </a:ext>
            </a:extLst>
          </p:cNvPr>
          <p:cNvGrpSpPr/>
          <p:nvPr/>
        </p:nvGrpSpPr>
        <p:grpSpPr>
          <a:xfrm>
            <a:off x="1" y="788040"/>
            <a:ext cx="5937199" cy="3365903"/>
            <a:chOff x="1" y="788040"/>
            <a:chExt cx="5937199" cy="3365903"/>
          </a:xfrm>
        </p:grpSpPr>
        <p:grpSp>
          <p:nvGrpSpPr>
            <p:cNvPr id="86" name="Group 85">
              <a:extLst>
                <a:ext uri="{FF2B5EF4-FFF2-40B4-BE49-F238E27FC236}">
                  <a16:creationId xmlns:a16="http://schemas.microsoft.com/office/drawing/2014/main" id="{CCBEDF7A-2DB9-C740-ABB3-7F5347EB8AD9}"/>
                </a:ext>
              </a:extLst>
            </p:cNvPr>
            <p:cNvGrpSpPr/>
            <p:nvPr/>
          </p:nvGrpSpPr>
          <p:grpSpPr>
            <a:xfrm>
              <a:off x="1" y="788040"/>
              <a:ext cx="5937199" cy="3365903"/>
              <a:chOff x="1" y="788040"/>
              <a:chExt cx="5937199" cy="3365903"/>
            </a:xfrm>
          </p:grpSpPr>
          <p:sp>
            <p:nvSpPr>
              <p:cNvPr id="26" name="TextBox 25">
                <a:extLst>
                  <a:ext uri="{FF2B5EF4-FFF2-40B4-BE49-F238E27FC236}">
                    <a16:creationId xmlns:a16="http://schemas.microsoft.com/office/drawing/2014/main" id="{10DBB023-17AC-A64F-B229-1C2753457307}"/>
                  </a:ext>
                </a:extLst>
              </p:cNvPr>
              <p:cNvSpPr txBox="1"/>
              <p:nvPr/>
            </p:nvSpPr>
            <p:spPr>
              <a:xfrm>
                <a:off x="3392662" y="3630723"/>
                <a:ext cx="2451802" cy="523220"/>
              </a:xfrm>
              <a:prstGeom prst="rect">
                <a:avLst/>
              </a:prstGeom>
              <a:noFill/>
            </p:spPr>
            <p:txBody>
              <a:bodyPr wrap="square" rtlCol="0">
                <a:spAutoFit/>
              </a:bodyPr>
              <a:lstStyle/>
              <a:p>
                <a:r>
                  <a:rPr lang="en-US" sz="1400" b="1" dirty="0"/>
                  <a:t>Overlapping time windows</a:t>
                </a:r>
              </a:p>
              <a:p>
                <a:endParaRPr lang="en-US" sz="1400" dirty="0"/>
              </a:p>
            </p:txBody>
          </p:sp>
          <p:sp>
            <p:nvSpPr>
              <p:cNvPr id="27" name="TextBox 26">
                <a:extLst>
                  <a:ext uri="{FF2B5EF4-FFF2-40B4-BE49-F238E27FC236}">
                    <a16:creationId xmlns:a16="http://schemas.microsoft.com/office/drawing/2014/main" id="{760C396B-BC04-624E-9455-54476379B8BF}"/>
                  </a:ext>
                </a:extLst>
              </p:cNvPr>
              <p:cNvSpPr txBox="1"/>
              <p:nvPr/>
            </p:nvSpPr>
            <p:spPr>
              <a:xfrm>
                <a:off x="219071" y="3632608"/>
                <a:ext cx="3166755" cy="307777"/>
              </a:xfrm>
              <a:prstGeom prst="rect">
                <a:avLst/>
              </a:prstGeom>
              <a:noFill/>
            </p:spPr>
            <p:txBody>
              <a:bodyPr wrap="square" rtlCol="0">
                <a:spAutoFit/>
              </a:bodyPr>
              <a:lstStyle/>
              <a:p>
                <a:r>
                  <a:rPr lang="en-US" sz="1400" b="1" dirty="0"/>
                  <a:t>Non overlapping time windows</a:t>
                </a:r>
              </a:p>
            </p:txBody>
          </p:sp>
          <p:grpSp>
            <p:nvGrpSpPr>
              <p:cNvPr id="81" name="Group 80">
                <a:extLst>
                  <a:ext uri="{FF2B5EF4-FFF2-40B4-BE49-F238E27FC236}">
                    <a16:creationId xmlns:a16="http://schemas.microsoft.com/office/drawing/2014/main" id="{E90B3FAD-856A-2D47-86B2-ECD4D1B60BAB}"/>
                  </a:ext>
                </a:extLst>
              </p:cNvPr>
              <p:cNvGrpSpPr/>
              <p:nvPr/>
            </p:nvGrpSpPr>
            <p:grpSpPr>
              <a:xfrm>
                <a:off x="1" y="788040"/>
                <a:ext cx="2939909" cy="2879289"/>
                <a:chOff x="1" y="788040"/>
                <a:chExt cx="2939909" cy="2879289"/>
              </a:xfrm>
            </p:grpSpPr>
            <p:pic>
              <p:nvPicPr>
                <p:cNvPr id="3" name="Picture 2">
                  <a:extLst>
                    <a:ext uri="{FF2B5EF4-FFF2-40B4-BE49-F238E27FC236}">
                      <a16:creationId xmlns:a16="http://schemas.microsoft.com/office/drawing/2014/main" id="{40554028-C108-4C4E-A0EB-DB93B43AA028}"/>
                    </a:ext>
                  </a:extLst>
                </p:cNvPr>
                <p:cNvPicPr>
                  <a:picLocks noChangeAspect="1"/>
                </p:cNvPicPr>
                <p:nvPr/>
              </p:nvPicPr>
              <p:blipFill rotWithShape="1">
                <a:blip r:embed="rId5"/>
                <a:srcRect l="426" t="1726" r="64079" b="20851"/>
                <a:stretch/>
              </p:blipFill>
              <p:spPr>
                <a:xfrm>
                  <a:off x="1" y="963039"/>
                  <a:ext cx="2864466" cy="2704290"/>
                </a:xfrm>
                <a:prstGeom prst="rect">
                  <a:avLst/>
                </a:prstGeom>
              </p:spPr>
            </p:pic>
            <p:grpSp>
              <p:nvGrpSpPr>
                <p:cNvPr id="51" name="Group 50">
                  <a:extLst>
                    <a:ext uri="{FF2B5EF4-FFF2-40B4-BE49-F238E27FC236}">
                      <a16:creationId xmlns:a16="http://schemas.microsoft.com/office/drawing/2014/main" id="{5E3D5188-17FB-EF46-B44C-ED781FBC9F4A}"/>
                    </a:ext>
                  </a:extLst>
                </p:cNvPr>
                <p:cNvGrpSpPr/>
                <p:nvPr/>
              </p:nvGrpSpPr>
              <p:grpSpPr>
                <a:xfrm>
                  <a:off x="1831309" y="2338536"/>
                  <a:ext cx="286091" cy="63698"/>
                  <a:chOff x="4123345" y="2363244"/>
                  <a:chExt cx="286091" cy="63698"/>
                </a:xfrm>
              </p:grpSpPr>
              <p:sp>
                <p:nvSpPr>
                  <p:cNvPr id="52" name="Left Arrow 51">
                    <a:extLst>
                      <a:ext uri="{FF2B5EF4-FFF2-40B4-BE49-F238E27FC236}">
                        <a16:creationId xmlns:a16="http://schemas.microsoft.com/office/drawing/2014/main" id="{45D52983-1B42-A349-B67C-7CFDE4678DE2}"/>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3" name="Left Arrow 52">
                    <a:extLst>
                      <a:ext uri="{FF2B5EF4-FFF2-40B4-BE49-F238E27FC236}">
                        <a16:creationId xmlns:a16="http://schemas.microsoft.com/office/drawing/2014/main" id="{02328F34-223A-8347-AC37-6BCC3AE0FD4E}"/>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57" name="Group 56">
                  <a:extLst>
                    <a:ext uri="{FF2B5EF4-FFF2-40B4-BE49-F238E27FC236}">
                      <a16:creationId xmlns:a16="http://schemas.microsoft.com/office/drawing/2014/main" id="{438335D3-E10E-D940-BB20-3580196E08F9}"/>
                    </a:ext>
                  </a:extLst>
                </p:cNvPr>
                <p:cNvGrpSpPr/>
                <p:nvPr/>
              </p:nvGrpSpPr>
              <p:grpSpPr>
                <a:xfrm>
                  <a:off x="1289188" y="1948141"/>
                  <a:ext cx="286091" cy="63698"/>
                  <a:chOff x="4123345" y="2363244"/>
                  <a:chExt cx="286091" cy="63698"/>
                </a:xfrm>
              </p:grpSpPr>
              <p:sp>
                <p:nvSpPr>
                  <p:cNvPr id="58" name="Left Arrow 57">
                    <a:extLst>
                      <a:ext uri="{FF2B5EF4-FFF2-40B4-BE49-F238E27FC236}">
                        <a16:creationId xmlns:a16="http://schemas.microsoft.com/office/drawing/2014/main" id="{EF3D654F-E5A7-8A4D-B1AD-1E5DB5A6D9BF}"/>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9" name="Left Arrow 58">
                    <a:extLst>
                      <a:ext uri="{FF2B5EF4-FFF2-40B4-BE49-F238E27FC236}">
                        <a16:creationId xmlns:a16="http://schemas.microsoft.com/office/drawing/2014/main" id="{2A424AE6-F9B0-0D4E-97F0-4E00C99025BE}"/>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60" name="Group 59">
                  <a:extLst>
                    <a:ext uri="{FF2B5EF4-FFF2-40B4-BE49-F238E27FC236}">
                      <a16:creationId xmlns:a16="http://schemas.microsoft.com/office/drawing/2014/main" id="{9E9FA4DD-6A80-6D45-9755-555453B3833F}"/>
                    </a:ext>
                  </a:extLst>
                </p:cNvPr>
                <p:cNvGrpSpPr/>
                <p:nvPr/>
              </p:nvGrpSpPr>
              <p:grpSpPr>
                <a:xfrm>
                  <a:off x="2421378" y="2327008"/>
                  <a:ext cx="286091" cy="63698"/>
                  <a:chOff x="4123345" y="2363244"/>
                  <a:chExt cx="286091" cy="63698"/>
                </a:xfrm>
              </p:grpSpPr>
              <p:sp>
                <p:nvSpPr>
                  <p:cNvPr id="61" name="Left Arrow 60">
                    <a:extLst>
                      <a:ext uri="{FF2B5EF4-FFF2-40B4-BE49-F238E27FC236}">
                        <a16:creationId xmlns:a16="http://schemas.microsoft.com/office/drawing/2014/main" id="{565B6053-6807-064D-895E-26B2E8FA2C65}"/>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2" name="Left Arrow 61">
                    <a:extLst>
                      <a:ext uri="{FF2B5EF4-FFF2-40B4-BE49-F238E27FC236}">
                        <a16:creationId xmlns:a16="http://schemas.microsoft.com/office/drawing/2014/main" id="{14F8FEC7-F904-7244-9DD2-C2F0DEE2FFCE}"/>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63" name="Group 62">
                  <a:extLst>
                    <a:ext uri="{FF2B5EF4-FFF2-40B4-BE49-F238E27FC236}">
                      <a16:creationId xmlns:a16="http://schemas.microsoft.com/office/drawing/2014/main" id="{A3FDF983-B695-8B4C-A11F-3E7482C9725F}"/>
                    </a:ext>
                  </a:extLst>
                </p:cNvPr>
                <p:cNvGrpSpPr/>
                <p:nvPr/>
              </p:nvGrpSpPr>
              <p:grpSpPr>
                <a:xfrm>
                  <a:off x="681232" y="2602248"/>
                  <a:ext cx="286091" cy="63698"/>
                  <a:chOff x="4123345" y="2363244"/>
                  <a:chExt cx="286091" cy="63698"/>
                </a:xfrm>
              </p:grpSpPr>
              <p:sp>
                <p:nvSpPr>
                  <p:cNvPr id="64" name="Left Arrow 63">
                    <a:extLst>
                      <a:ext uri="{FF2B5EF4-FFF2-40B4-BE49-F238E27FC236}">
                        <a16:creationId xmlns:a16="http://schemas.microsoft.com/office/drawing/2014/main" id="{F7908965-82AA-0A46-B464-0D07C1B714BD}"/>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5" name="Left Arrow 64">
                    <a:extLst>
                      <a:ext uri="{FF2B5EF4-FFF2-40B4-BE49-F238E27FC236}">
                        <a16:creationId xmlns:a16="http://schemas.microsoft.com/office/drawing/2014/main" id="{77619E49-CE2C-804E-BC6D-767DEAD31A6C}"/>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35" name="TextBox 34">
                  <a:extLst>
                    <a:ext uri="{FF2B5EF4-FFF2-40B4-BE49-F238E27FC236}">
                      <a16:creationId xmlns:a16="http://schemas.microsoft.com/office/drawing/2014/main" id="{47270590-AB65-774A-9AF0-2A0F00A6D62D}"/>
                    </a:ext>
                  </a:extLst>
                </p:cNvPr>
                <p:cNvSpPr txBox="1"/>
                <p:nvPr/>
              </p:nvSpPr>
              <p:spPr>
                <a:xfrm>
                  <a:off x="1653204" y="788040"/>
                  <a:ext cx="1286706" cy="215444"/>
                </a:xfrm>
                <a:prstGeom prst="rect">
                  <a:avLst/>
                </a:prstGeom>
                <a:noFill/>
              </p:spPr>
              <p:txBody>
                <a:bodyPr wrap="square" rtlCol="0">
                  <a:spAutoFit/>
                </a:bodyPr>
                <a:lstStyle/>
                <a:p>
                  <a:r>
                    <a:rPr lang="en-US" sz="800" b="1" dirty="0"/>
                    <a:t>Single patient pair</a:t>
                  </a:r>
                </a:p>
              </p:txBody>
            </p:sp>
            <p:cxnSp>
              <p:nvCxnSpPr>
                <p:cNvPr id="77" name="Straight Arrow Connector 76">
                  <a:extLst>
                    <a:ext uri="{FF2B5EF4-FFF2-40B4-BE49-F238E27FC236}">
                      <a16:creationId xmlns:a16="http://schemas.microsoft.com/office/drawing/2014/main" id="{0C2F4E0E-3A2D-5A47-97CF-DF62EBE05932}"/>
                    </a:ext>
                  </a:extLst>
                </p:cNvPr>
                <p:cNvCxnSpPr>
                  <a:cxnSpLocks/>
                </p:cNvCxnSpPr>
                <p:nvPr/>
              </p:nvCxnSpPr>
              <p:spPr bwMode="auto">
                <a:xfrm flipH="1">
                  <a:off x="1445033" y="963039"/>
                  <a:ext cx="851524" cy="225954"/>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3" name="Multiply 82">
                  <a:extLst>
                    <a:ext uri="{FF2B5EF4-FFF2-40B4-BE49-F238E27FC236}">
                      <a16:creationId xmlns:a16="http://schemas.microsoft.com/office/drawing/2014/main" id="{71CFAE46-6DAD-134A-962E-FA5063AE1E8F}"/>
                    </a:ext>
                  </a:extLst>
                </p:cNvPr>
                <p:cNvSpPr/>
                <p:nvPr/>
              </p:nvSpPr>
              <p:spPr>
                <a:xfrm>
                  <a:off x="393718" y="1219827"/>
                  <a:ext cx="186514" cy="15587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82" name="Group 81">
                <a:extLst>
                  <a:ext uri="{FF2B5EF4-FFF2-40B4-BE49-F238E27FC236}">
                    <a16:creationId xmlns:a16="http://schemas.microsoft.com/office/drawing/2014/main" id="{1F3DA7FE-D9B5-D848-B6BD-D776BA89DDA6}"/>
                  </a:ext>
                </a:extLst>
              </p:cNvPr>
              <p:cNvGrpSpPr/>
              <p:nvPr/>
            </p:nvGrpSpPr>
            <p:grpSpPr>
              <a:xfrm>
                <a:off x="2945615" y="963039"/>
                <a:ext cx="2991585" cy="2830830"/>
                <a:chOff x="2945615" y="963039"/>
                <a:chExt cx="2991585" cy="2830830"/>
              </a:xfrm>
            </p:grpSpPr>
            <p:pic>
              <p:nvPicPr>
                <p:cNvPr id="6" name="Picture 5">
                  <a:extLst>
                    <a:ext uri="{FF2B5EF4-FFF2-40B4-BE49-F238E27FC236}">
                      <a16:creationId xmlns:a16="http://schemas.microsoft.com/office/drawing/2014/main" id="{60FC731E-A056-9146-A14E-7B1EC380A8C5}"/>
                    </a:ext>
                  </a:extLst>
                </p:cNvPr>
                <p:cNvPicPr>
                  <a:picLocks noChangeAspect="1"/>
                </p:cNvPicPr>
                <p:nvPr/>
              </p:nvPicPr>
              <p:blipFill rotWithShape="1">
                <a:blip r:embed="rId5"/>
                <a:srcRect l="49609" r="13476" b="19294"/>
                <a:stretch/>
              </p:blipFill>
              <p:spPr>
                <a:xfrm>
                  <a:off x="2945615" y="963039"/>
                  <a:ext cx="2991585" cy="2830830"/>
                </a:xfrm>
                <a:prstGeom prst="rect">
                  <a:avLst/>
                </a:prstGeom>
                <a:solidFill>
                  <a:schemeClr val="accent1"/>
                </a:solidFill>
              </p:spPr>
            </p:pic>
            <p:grpSp>
              <p:nvGrpSpPr>
                <p:cNvPr id="32" name="Group 31">
                  <a:extLst>
                    <a:ext uri="{FF2B5EF4-FFF2-40B4-BE49-F238E27FC236}">
                      <a16:creationId xmlns:a16="http://schemas.microsoft.com/office/drawing/2014/main" id="{9345BE80-A7E7-EF45-8D5C-742DC2C81D68}"/>
                    </a:ext>
                  </a:extLst>
                </p:cNvPr>
                <p:cNvGrpSpPr/>
                <p:nvPr/>
              </p:nvGrpSpPr>
              <p:grpSpPr>
                <a:xfrm>
                  <a:off x="3994310" y="2136249"/>
                  <a:ext cx="286091" cy="63698"/>
                  <a:chOff x="4123345" y="2363244"/>
                  <a:chExt cx="286091" cy="63698"/>
                </a:xfrm>
              </p:grpSpPr>
              <p:sp>
                <p:nvSpPr>
                  <p:cNvPr id="30" name="Left Arrow 29">
                    <a:extLst>
                      <a:ext uri="{FF2B5EF4-FFF2-40B4-BE49-F238E27FC236}">
                        <a16:creationId xmlns:a16="http://schemas.microsoft.com/office/drawing/2014/main" id="{07D62B17-59A9-F04C-8F31-7C971C8645E5}"/>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3" name="Left Arrow 32">
                    <a:extLst>
                      <a:ext uri="{FF2B5EF4-FFF2-40B4-BE49-F238E27FC236}">
                        <a16:creationId xmlns:a16="http://schemas.microsoft.com/office/drawing/2014/main" id="{863E2EA1-F3A8-2E4B-A88E-B136D7FBE6F7}"/>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36" name="Group 35">
                  <a:extLst>
                    <a:ext uri="{FF2B5EF4-FFF2-40B4-BE49-F238E27FC236}">
                      <a16:creationId xmlns:a16="http://schemas.microsoft.com/office/drawing/2014/main" id="{3C8D5008-629D-E14C-89B9-A59D72AB1BE0}"/>
                    </a:ext>
                  </a:extLst>
                </p:cNvPr>
                <p:cNvGrpSpPr/>
                <p:nvPr/>
              </p:nvGrpSpPr>
              <p:grpSpPr>
                <a:xfrm>
                  <a:off x="3373335" y="2570399"/>
                  <a:ext cx="286091" cy="63698"/>
                  <a:chOff x="4123345" y="2363244"/>
                  <a:chExt cx="286091" cy="63698"/>
                </a:xfrm>
              </p:grpSpPr>
              <p:sp>
                <p:nvSpPr>
                  <p:cNvPr id="37" name="Left Arrow 36">
                    <a:extLst>
                      <a:ext uri="{FF2B5EF4-FFF2-40B4-BE49-F238E27FC236}">
                        <a16:creationId xmlns:a16="http://schemas.microsoft.com/office/drawing/2014/main" id="{54588050-D321-784E-BFFA-2AC3FC41CCBC}"/>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8" name="Left Arrow 37">
                    <a:extLst>
                      <a:ext uri="{FF2B5EF4-FFF2-40B4-BE49-F238E27FC236}">
                        <a16:creationId xmlns:a16="http://schemas.microsoft.com/office/drawing/2014/main" id="{DA734B23-453A-8247-BABA-09ECB050A8A0}"/>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39" name="Group 38">
                  <a:extLst>
                    <a:ext uri="{FF2B5EF4-FFF2-40B4-BE49-F238E27FC236}">
                      <a16:creationId xmlns:a16="http://schemas.microsoft.com/office/drawing/2014/main" id="{7DBA46C3-686C-004D-95A8-43F6CC722ABB}"/>
                    </a:ext>
                  </a:extLst>
                </p:cNvPr>
                <p:cNvGrpSpPr/>
                <p:nvPr/>
              </p:nvGrpSpPr>
              <p:grpSpPr>
                <a:xfrm>
                  <a:off x="4875334" y="2382171"/>
                  <a:ext cx="286091" cy="63698"/>
                  <a:chOff x="4123345" y="2363244"/>
                  <a:chExt cx="286091" cy="63698"/>
                </a:xfrm>
              </p:grpSpPr>
              <p:sp>
                <p:nvSpPr>
                  <p:cNvPr id="40" name="Left Arrow 39">
                    <a:extLst>
                      <a:ext uri="{FF2B5EF4-FFF2-40B4-BE49-F238E27FC236}">
                        <a16:creationId xmlns:a16="http://schemas.microsoft.com/office/drawing/2014/main" id="{77A4175D-9DB2-9143-BE0B-5517F19BC217}"/>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1" name="Left Arrow 40">
                    <a:extLst>
                      <a:ext uri="{FF2B5EF4-FFF2-40B4-BE49-F238E27FC236}">
                        <a16:creationId xmlns:a16="http://schemas.microsoft.com/office/drawing/2014/main" id="{86EA5E04-1973-1840-A0E1-9ED9F189286A}"/>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42" name="Group 41">
                  <a:extLst>
                    <a:ext uri="{FF2B5EF4-FFF2-40B4-BE49-F238E27FC236}">
                      <a16:creationId xmlns:a16="http://schemas.microsoft.com/office/drawing/2014/main" id="{E69620E5-743A-AD4A-BECC-E787B021CC01}"/>
                    </a:ext>
                  </a:extLst>
                </p:cNvPr>
                <p:cNvGrpSpPr/>
                <p:nvPr/>
              </p:nvGrpSpPr>
              <p:grpSpPr>
                <a:xfrm>
                  <a:off x="4560670" y="1188993"/>
                  <a:ext cx="286091" cy="63698"/>
                  <a:chOff x="4123345" y="2363244"/>
                  <a:chExt cx="286091" cy="63698"/>
                </a:xfrm>
              </p:grpSpPr>
              <p:sp>
                <p:nvSpPr>
                  <p:cNvPr id="43" name="Left Arrow 42">
                    <a:extLst>
                      <a:ext uri="{FF2B5EF4-FFF2-40B4-BE49-F238E27FC236}">
                        <a16:creationId xmlns:a16="http://schemas.microsoft.com/office/drawing/2014/main" id="{4CBE53BE-F5D7-FA49-951D-BF14EB6CFFE2}"/>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4" name="Left Arrow 43">
                    <a:extLst>
                      <a:ext uri="{FF2B5EF4-FFF2-40B4-BE49-F238E27FC236}">
                        <a16:creationId xmlns:a16="http://schemas.microsoft.com/office/drawing/2014/main" id="{8308327B-BBD4-EC45-B568-45D2BC84E29A}"/>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45" name="Group 44">
                  <a:extLst>
                    <a:ext uri="{FF2B5EF4-FFF2-40B4-BE49-F238E27FC236}">
                      <a16:creationId xmlns:a16="http://schemas.microsoft.com/office/drawing/2014/main" id="{48559CA8-DFCE-FF4E-855B-996221D4F485}"/>
                    </a:ext>
                  </a:extLst>
                </p:cNvPr>
                <p:cNvGrpSpPr/>
                <p:nvPr/>
              </p:nvGrpSpPr>
              <p:grpSpPr>
                <a:xfrm>
                  <a:off x="5181795" y="1322788"/>
                  <a:ext cx="286091" cy="63698"/>
                  <a:chOff x="4123345" y="2363244"/>
                  <a:chExt cx="286091" cy="63698"/>
                </a:xfrm>
              </p:grpSpPr>
              <p:sp>
                <p:nvSpPr>
                  <p:cNvPr id="46" name="Left Arrow 45">
                    <a:extLst>
                      <a:ext uri="{FF2B5EF4-FFF2-40B4-BE49-F238E27FC236}">
                        <a16:creationId xmlns:a16="http://schemas.microsoft.com/office/drawing/2014/main" id="{371AB179-4C6C-1040-A7B7-49A4C7BB6597}"/>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7" name="Left Arrow 46">
                    <a:extLst>
                      <a:ext uri="{FF2B5EF4-FFF2-40B4-BE49-F238E27FC236}">
                        <a16:creationId xmlns:a16="http://schemas.microsoft.com/office/drawing/2014/main" id="{F3A16B3F-CAE9-CD40-8C0E-66C8703F8E95}"/>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48" name="Group 47">
                  <a:extLst>
                    <a:ext uri="{FF2B5EF4-FFF2-40B4-BE49-F238E27FC236}">
                      <a16:creationId xmlns:a16="http://schemas.microsoft.com/office/drawing/2014/main" id="{E6372FA4-E608-5847-AA64-CCCED50D95F4}"/>
                    </a:ext>
                  </a:extLst>
                </p:cNvPr>
                <p:cNvGrpSpPr/>
                <p:nvPr/>
              </p:nvGrpSpPr>
              <p:grpSpPr>
                <a:xfrm>
                  <a:off x="3981289" y="1343850"/>
                  <a:ext cx="286091" cy="63698"/>
                  <a:chOff x="4123345" y="2363244"/>
                  <a:chExt cx="286091" cy="63698"/>
                </a:xfrm>
              </p:grpSpPr>
              <p:sp>
                <p:nvSpPr>
                  <p:cNvPr id="49" name="Left Arrow 48">
                    <a:extLst>
                      <a:ext uri="{FF2B5EF4-FFF2-40B4-BE49-F238E27FC236}">
                        <a16:creationId xmlns:a16="http://schemas.microsoft.com/office/drawing/2014/main" id="{163BAAF1-198A-6643-9CC4-2458A5C39FC6}"/>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0" name="Left Arrow 49">
                    <a:extLst>
                      <a:ext uri="{FF2B5EF4-FFF2-40B4-BE49-F238E27FC236}">
                        <a16:creationId xmlns:a16="http://schemas.microsoft.com/office/drawing/2014/main" id="{2A7B66BB-2EC7-4943-886F-8E391444D212}"/>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85" name="Multiply 84">
                  <a:extLst>
                    <a:ext uri="{FF2B5EF4-FFF2-40B4-BE49-F238E27FC236}">
                      <a16:creationId xmlns:a16="http://schemas.microsoft.com/office/drawing/2014/main" id="{EA5459B5-77A1-A741-A87A-D70783B3A59B}"/>
                    </a:ext>
                  </a:extLst>
                </p:cNvPr>
                <p:cNvSpPr/>
                <p:nvPr/>
              </p:nvSpPr>
              <p:spPr>
                <a:xfrm>
                  <a:off x="3433010" y="1263040"/>
                  <a:ext cx="186514" cy="15587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pic>
          <p:nvPicPr>
            <p:cNvPr id="17" name="Picture 16">
              <a:extLst>
                <a:ext uri="{FF2B5EF4-FFF2-40B4-BE49-F238E27FC236}">
                  <a16:creationId xmlns:a16="http://schemas.microsoft.com/office/drawing/2014/main" id="{2FB6813B-C21C-E341-8CFC-E320340B08D2}"/>
                </a:ext>
              </a:extLst>
            </p:cNvPr>
            <p:cNvPicPr>
              <a:picLocks noChangeAspect="1"/>
            </p:cNvPicPr>
            <p:nvPr/>
          </p:nvPicPr>
          <p:blipFill rotWithShape="1">
            <a:blip r:embed="rId5"/>
            <a:srcRect l="36808" t="28426" r="58086" b="50368"/>
            <a:stretch/>
          </p:blipFill>
          <p:spPr>
            <a:xfrm>
              <a:off x="2631003" y="2634097"/>
              <a:ext cx="466927" cy="839279"/>
            </a:xfrm>
            <a:prstGeom prst="rect">
              <a:avLst/>
            </a:prstGeom>
          </p:spPr>
        </p:pic>
      </p:grpSp>
    </p:spTree>
    <p:extLst>
      <p:ext uri="{BB962C8B-B14F-4D97-AF65-F5344CB8AC3E}">
        <p14:creationId xmlns:p14="http://schemas.microsoft.com/office/powerpoint/2010/main" val="26053654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p:bldP spid="25" grpId="0"/>
      <p:bldP spid="4" grpId="0" animBg="1"/>
      <p:bldP spid="34" grpId="0"/>
      <p:bldP spid="79" grpId="0"/>
      <p:bldP spid="8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Optimum # of states"/>
          <p:cNvSpPr txBox="1">
            <a:spLocks noGrp="1"/>
          </p:cNvSpPr>
          <p:nvPr>
            <p:ph type="title"/>
          </p:nvPr>
        </p:nvSpPr>
        <p:spPr>
          <a:prstGeom prst="rect">
            <a:avLst/>
          </a:prstGeom>
        </p:spPr>
        <p:txBody>
          <a:bodyPr/>
          <a:lstStyle/>
          <a:p>
            <a:r>
              <a:rPr lang="en-US" dirty="0"/>
              <a:t>Design choices - </a:t>
            </a:r>
            <a:r>
              <a:rPr dirty="0"/>
              <a:t>Optimum # of states</a:t>
            </a:r>
          </a:p>
        </p:txBody>
      </p:sp>
      <p:sp>
        <p:nvSpPr>
          <p:cNvPr id="2" name="TextBox 1">
            <a:extLst>
              <a:ext uri="{FF2B5EF4-FFF2-40B4-BE49-F238E27FC236}">
                <a16:creationId xmlns:a16="http://schemas.microsoft.com/office/drawing/2014/main" id="{FF530B50-56CE-3A46-9156-2F18F994249B}"/>
              </a:ext>
            </a:extLst>
          </p:cNvPr>
          <p:cNvSpPr txBox="1"/>
          <p:nvPr/>
        </p:nvSpPr>
        <p:spPr>
          <a:xfrm>
            <a:off x="618424" y="3304895"/>
            <a:ext cx="2184977" cy="369332"/>
          </a:xfrm>
          <a:prstGeom prst="rect">
            <a:avLst/>
          </a:prstGeom>
          <a:noFill/>
          <a:ln w="38100">
            <a:solidFill>
              <a:srgbClr val="C00000"/>
            </a:solidFill>
          </a:ln>
        </p:spPr>
        <p:txBody>
          <a:bodyPr wrap="square" rtlCol="0">
            <a:spAutoFit/>
          </a:bodyPr>
          <a:lstStyle/>
          <a:p>
            <a:r>
              <a:rPr lang="en-US" sz="1800" b="1" dirty="0"/>
              <a:t>Likelihood Value</a:t>
            </a:r>
          </a:p>
        </p:txBody>
      </p:sp>
      <p:sp>
        <p:nvSpPr>
          <p:cNvPr id="3" name="TextBox 2">
            <a:extLst>
              <a:ext uri="{FF2B5EF4-FFF2-40B4-BE49-F238E27FC236}">
                <a16:creationId xmlns:a16="http://schemas.microsoft.com/office/drawing/2014/main" id="{189D7308-730E-224F-ABCE-9A530754C18E}"/>
              </a:ext>
            </a:extLst>
          </p:cNvPr>
          <p:cNvSpPr txBox="1"/>
          <p:nvPr/>
        </p:nvSpPr>
        <p:spPr>
          <a:xfrm>
            <a:off x="3234386" y="3674227"/>
            <a:ext cx="2953800" cy="369332"/>
          </a:xfrm>
          <a:prstGeom prst="rect">
            <a:avLst/>
          </a:prstGeom>
          <a:noFill/>
          <a:ln w="38100">
            <a:solidFill>
              <a:srgbClr val="C00000"/>
            </a:solidFill>
          </a:ln>
        </p:spPr>
        <p:txBody>
          <a:bodyPr wrap="square" rtlCol="0">
            <a:spAutoFit/>
          </a:bodyPr>
          <a:lstStyle/>
          <a:p>
            <a:r>
              <a:rPr lang="en-US" sz="1800" b="1" dirty="0"/>
              <a:t>Average variance of LOS</a:t>
            </a:r>
          </a:p>
        </p:txBody>
      </p:sp>
      <p:pic>
        <p:nvPicPr>
          <p:cNvPr id="6" name="Screen Shot 2018-10-02 at 17.03.24.png" descr="Screen Shot 2018-10-02 at 17.03.24.png">
            <a:extLst>
              <a:ext uri="{FF2B5EF4-FFF2-40B4-BE49-F238E27FC236}">
                <a16:creationId xmlns:a16="http://schemas.microsoft.com/office/drawing/2014/main" id="{53F548B1-52FF-E14B-9C5A-B9722AAA866F}"/>
              </a:ext>
            </a:extLst>
          </p:cNvPr>
          <p:cNvPicPr>
            <a:picLocks noChangeAspect="1"/>
          </p:cNvPicPr>
          <p:nvPr/>
        </p:nvPicPr>
        <p:blipFill rotWithShape="1">
          <a:blip r:embed="rId3">
            <a:extLst/>
          </a:blip>
          <a:srcRect l="1970" t="-798" r="69631" b="15777"/>
          <a:stretch/>
        </p:blipFill>
        <p:spPr>
          <a:xfrm>
            <a:off x="6173535" y="2467432"/>
            <a:ext cx="2823449" cy="2098655"/>
          </a:xfrm>
          <a:prstGeom prst="rect">
            <a:avLst/>
          </a:prstGeom>
          <a:ln w="12700">
            <a:miter lim="400000"/>
          </a:ln>
        </p:spPr>
      </p:pic>
      <p:sp>
        <p:nvSpPr>
          <p:cNvPr id="12" name="TextBox 11">
            <a:extLst>
              <a:ext uri="{FF2B5EF4-FFF2-40B4-BE49-F238E27FC236}">
                <a16:creationId xmlns:a16="http://schemas.microsoft.com/office/drawing/2014/main" id="{31A8AC2C-AA43-6540-896F-FE7FDA036090}"/>
              </a:ext>
            </a:extLst>
          </p:cNvPr>
          <p:cNvSpPr txBox="1"/>
          <p:nvPr/>
        </p:nvSpPr>
        <p:spPr>
          <a:xfrm>
            <a:off x="7179823" y="4473807"/>
            <a:ext cx="1157593" cy="246221"/>
          </a:xfrm>
          <a:prstGeom prst="rect">
            <a:avLst/>
          </a:prstGeom>
          <a:solidFill>
            <a:schemeClr val="bg1"/>
          </a:solidFill>
        </p:spPr>
        <p:txBody>
          <a:bodyPr wrap="square" rtlCol="0">
            <a:spAutoFit/>
          </a:bodyPr>
          <a:lstStyle/>
          <a:p>
            <a:r>
              <a:rPr lang="en-US" sz="1000" dirty="0"/>
              <a:t>Number of states</a:t>
            </a:r>
          </a:p>
        </p:txBody>
      </p:sp>
      <p:sp>
        <p:nvSpPr>
          <p:cNvPr id="8" name="TextBox 7">
            <a:extLst>
              <a:ext uri="{FF2B5EF4-FFF2-40B4-BE49-F238E27FC236}">
                <a16:creationId xmlns:a16="http://schemas.microsoft.com/office/drawing/2014/main" id="{07B652DC-F057-014F-9EE6-4868B05F04D0}"/>
              </a:ext>
            </a:extLst>
          </p:cNvPr>
          <p:cNvSpPr txBox="1"/>
          <p:nvPr/>
        </p:nvSpPr>
        <p:spPr>
          <a:xfrm>
            <a:off x="7324812" y="2556743"/>
            <a:ext cx="1222182" cy="338554"/>
          </a:xfrm>
          <a:prstGeom prst="rect">
            <a:avLst/>
          </a:prstGeom>
          <a:noFill/>
        </p:spPr>
        <p:txBody>
          <a:bodyPr wrap="square" rtlCol="0">
            <a:spAutoFit/>
          </a:bodyPr>
          <a:lstStyle/>
          <a:p>
            <a:r>
              <a:rPr lang="en-US" sz="800" dirty="0"/>
              <a:t>Number of states = 8</a:t>
            </a:r>
          </a:p>
          <a:p>
            <a:endParaRPr lang="en-US" sz="800" dirty="0"/>
          </a:p>
        </p:txBody>
      </p:sp>
      <p:sp>
        <p:nvSpPr>
          <p:cNvPr id="9" name="Multiply 8">
            <a:extLst>
              <a:ext uri="{FF2B5EF4-FFF2-40B4-BE49-F238E27FC236}">
                <a16:creationId xmlns:a16="http://schemas.microsoft.com/office/drawing/2014/main" id="{1B356552-734C-1F4A-82E0-B69C28433FA3}"/>
              </a:ext>
            </a:extLst>
          </p:cNvPr>
          <p:cNvSpPr/>
          <p:nvPr/>
        </p:nvSpPr>
        <p:spPr>
          <a:xfrm flipH="1" flipV="1">
            <a:off x="8398765" y="2570378"/>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147" name="Screen Shot 2018-10-02 at 17.03.24.png" descr="Screen Shot 2018-10-02 at 17.03.24.png"/>
          <p:cNvPicPr>
            <a:picLocks noChangeAspect="1"/>
          </p:cNvPicPr>
          <p:nvPr/>
        </p:nvPicPr>
        <p:blipFill rotWithShape="1">
          <a:blip r:embed="rId3">
            <a:extLst/>
          </a:blip>
          <a:srcRect l="68949" t="-3727" r="2214" b="15611"/>
          <a:stretch/>
        </p:blipFill>
        <p:spPr>
          <a:xfrm>
            <a:off x="3284038" y="1351141"/>
            <a:ext cx="2854496" cy="2165618"/>
          </a:xfrm>
          <a:prstGeom prst="rect">
            <a:avLst/>
          </a:prstGeom>
          <a:ln w="12700">
            <a:miter lim="400000"/>
          </a:ln>
        </p:spPr>
      </p:pic>
      <p:sp>
        <p:nvSpPr>
          <p:cNvPr id="11" name="TextBox 10">
            <a:extLst>
              <a:ext uri="{FF2B5EF4-FFF2-40B4-BE49-F238E27FC236}">
                <a16:creationId xmlns:a16="http://schemas.microsoft.com/office/drawing/2014/main" id="{64D22412-43BC-4C45-8E3D-FE2D63C81A39}"/>
              </a:ext>
            </a:extLst>
          </p:cNvPr>
          <p:cNvSpPr txBox="1"/>
          <p:nvPr/>
        </p:nvSpPr>
        <p:spPr>
          <a:xfrm>
            <a:off x="4245312" y="3395119"/>
            <a:ext cx="1157593" cy="246221"/>
          </a:xfrm>
          <a:prstGeom prst="rect">
            <a:avLst/>
          </a:prstGeom>
          <a:solidFill>
            <a:schemeClr val="bg1"/>
          </a:solidFill>
        </p:spPr>
        <p:txBody>
          <a:bodyPr wrap="square" rtlCol="0">
            <a:spAutoFit/>
          </a:bodyPr>
          <a:lstStyle/>
          <a:p>
            <a:r>
              <a:rPr lang="en-US" sz="1000" dirty="0"/>
              <a:t>Number of states</a:t>
            </a:r>
          </a:p>
        </p:txBody>
      </p:sp>
      <p:sp>
        <p:nvSpPr>
          <p:cNvPr id="15" name="Multiply 14">
            <a:extLst>
              <a:ext uri="{FF2B5EF4-FFF2-40B4-BE49-F238E27FC236}">
                <a16:creationId xmlns:a16="http://schemas.microsoft.com/office/drawing/2014/main" id="{A1369B1C-9200-0740-8994-870121F99F6F}"/>
              </a:ext>
            </a:extLst>
          </p:cNvPr>
          <p:cNvSpPr/>
          <p:nvPr/>
        </p:nvSpPr>
        <p:spPr>
          <a:xfrm flipH="1" flipV="1">
            <a:off x="5542714" y="2247850"/>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8" name="TextBox 17">
            <a:extLst>
              <a:ext uri="{FF2B5EF4-FFF2-40B4-BE49-F238E27FC236}">
                <a16:creationId xmlns:a16="http://schemas.microsoft.com/office/drawing/2014/main" id="{1D91016B-09B1-2B42-B278-5D55063ED6A3}"/>
              </a:ext>
            </a:extLst>
          </p:cNvPr>
          <p:cNvSpPr txBox="1"/>
          <p:nvPr/>
        </p:nvSpPr>
        <p:spPr>
          <a:xfrm>
            <a:off x="4565258" y="2528073"/>
            <a:ext cx="1222182" cy="338554"/>
          </a:xfrm>
          <a:prstGeom prst="rect">
            <a:avLst/>
          </a:prstGeom>
          <a:noFill/>
        </p:spPr>
        <p:txBody>
          <a:bodyPr wrap="square" rtlCol="0">
            <a:spAutoFit/>
          </a:bodyPr>
          <a:lstStyle/>
          <a:p>
            <a:r>
              <a:rPr lang="en-US" sz="800" dirty="0"/>
              <a:t>Number of states = 8</a:t>
            </a:r>
          </a:p>
          <a:p>
            <a:endParaRPr lang="en-US" sz="800" dirty="0"/>
          </a:p>
        </p:txBody>
      </p:sp>
      <p:pic>
        <p:nvPicPr>
          <p:cNvPr id="146" name="Screen Shot 2018-10-02 at 17.00.56.png" descr="Screen Shot 2018-10-02 at 17.00.56.png"/>
          <p:cNvPicPr>
            <a:picLocks noChangeAspect="1"/>
          </p:cNvPicPr>
          <p:nvPr/>
        </p:nvPicPr>
        <p:blipFill rotWithShape="1">
          <a:blip r:embed="rId4">
            <a:extLst/>
          </a:blip>
          <a:srcRect l="52456" r="1478" b="19477"/>
          <a:stretch/>
        </p:blipFill>
        <p:spPr>
          <a:xfrm>
            <a:off x="79799" y="874967"/>
            <a:ext cx="3169239" cy="2256688"/>
          </a:xfrm>
          <a:prstGeom prst="rect">
            <a:avLst/>
          </a:prstGeom>
          <a:ln w="12700">
            <a:miter lim="400000"/>
          </a:ln>
        </p:spPr>
      </p:pic>
      <p:sp>
        <p:nvSpPr>
          <p:cNvPr id="7" name="TextBox 6">
            <a:extLst>
              <a:ext uri="{FF2B5EF4-FFF2-40B4-BE49-F238E27FC236}">
                <a16:creationId xmlns:a16="http://schemas.microsoft.com/office/drawing/2014/main" id="{C4DEE66C-7E18-B948-8CA8-FCC573FD274D}"/>
              </a:ext>
            </a:extLst>
          </p:cNvPr>
          <p:cNvSpPr txBox="1"/>
          <p:nvPr/>
        </p:nvSpPr>
        <p:spPr>
          <a:xfrm>
            <a:off x="1278466" y="3008544"/>
            <a:ext cx="1157593" cy="246221"/>
          </a:xfrm>
          <a:prstGeom prst="rect">
            <a:avLst/>
          </a:prstGeom>
          <a:solidFill>
            <a:schemeClr val="bg1"/>
          </a:solidFill>
        </p:spPr>
        <p:txBody>
          <a:bodyPr wrap="square" rtlCol="0">
            <a:spAutoFit/>
          </a:bodyPr>
          <a:lstStyle/>
          <a:p>
            <a:r>
              <a:rPr lang="en-US" sz="1000" dirty="0"/>
              <a:t>Number of states</a:t>
            </a:r>
          </a:p>
        </p:txBody>
      </p:sp>
      <p:sp>
        <p:nvSpPr>
          <p:cNvPr id="16" name="Multiply 15">
            <a:extLst>
              <a:ext uri="{FF2B5EF4-FFF2-40B4-BE49-F238E27FC236}">
                <a16:creationId xmlns:a16="http://schemas.microsoft.com/office/drawing/2014/main" id="{018351E2-F538-0543-A771-50BD3ED42EE4}"/>
              </a:ext>
            </a:extLst>
          </p:cNvPr>
          <p:cNvSpPr/>
          <p:nvPr/>
        </p:nvSpPr>
        <p:spPr>
          <a:xfrm flipH="1" flipV="1">
            <a:off x="2646475" y="1127834"/>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9" name="TextBox 18">
            <a:extLst>
              <a:ext uri="{FF2B5EF4-FFF2-40B4-BE49-F238E27FC236}">
                <a16:creationId xmlns:a16="http://schemas.microsoft.com/office/drawing/2014/main" id="{61051DF3-A74B-204C-9EDB-F1564BF23EDF}"/>
              </a:ext>
            </a:extLst>
          </p:cNvPr>
          <p:cNvSpPr txBox="1"/>
          <p:nvPr/>
        </p:nvSpPr>
        <p:spPr>
          <a:xfrm>
            <a:off x="1572523" y="1068527"/>
            <a:ext cx="1222182" cy="338554"/>
          </a:xfrm>
          <a:prstGeom prst="rect">
            <a:avLst/>
          </a:prstGeom>
          <a:noFill/>
        </p:spPr>
        <p:txBody>
          <a:bodyPr wrap="square" rtlCol="0">
            <a:spAutoFit/>
          </a:bodyPr>
          <a:lstStyle/>
          <a:p>
            <a:r>
              <a:rPr lang="en-US" sz="800" dirty="0"/>
              <a:t>Number of states = 8</a:t>
            </a:r>
          </a:p>
          <a:p>
            <a:endParaRPr lang="en-US" sz="800" dirty="0"/>
          </a:p>
        </p:txBody>
      </p:sp>
      <p:sp>
        <p:nvSpPr>
          <p:cNvPr id="20" name="TextBox 19">
            <a:extLst>
              <a:ext uri="{FF2B5EF4-FFF2-40B4-BE49-F238E27FC236}">
                <a16:creationId xmlns:a16="http://schemas.microsoft.com/office/drawing/2014/main" id="{432014EA-3DA7-6B47-A969-1BF7183C3A3A}"/>
              </a:ext>
            </a:extLst>
          </p:cNvPr>
          <p:cNvSpPr txBox="1"/>
          <p:nvPr/>
        </p:nvSpPr>
        <p:spPr>
          <a:xfrm>
            <a:off x="6173534" y="2091283"/>
            <a:ext cx="2873190" cy="369332"/>
          </a:xfrm>
          <a:prstGeom prst="rect">
            <a:avLst/>
          </a:prstGeom>
          <a:noFill/>
          <a:ln w="38100">
            <a:solidFill>
              <a:srgbClr val="C00000"/>
            </a:solidFill>
          </a:ln>
        </p:spPr>
        <p:txBody>
          <a:bodyPr wrap="square" rtlCol="0">
            <a:spAutoFit/>
          </a:bodyPr>
          <a:lstStyle/>
          <a:p>
            <a:r>
              <a:rPr lang="en-US" sz="1800" b="1" dirty="0"/>
              <a:t>Variance of Median LOS</a:t>
            </a:r>
          </a:p>
        </p:txBody>
      </p:sp>
    </p:spTree>
    <p:extLst>
      <p:ext uri="{BB962C8B-B14F-4D97-AF65-F5344CB8AC3E}">
        <p14:creationId xmlns:p14="http://schemas.microsoft.com/office/powerpoint/2010/main" val="11457366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animBg="1"/>
      <p:bldP spid="8" grpId="0"/>
      <p:bldP spid="9" grpId="0" animBg="1"/>
      <p:bldP spid="11" grpId="0" animBg="1"/>
      <p:bldP spid="15" grpId="0" animBg="1"/>
      <p:bldP spid="18" grpId="0"/>
      <p:bldP spid="7" grpId="0" animBg="1"/>
      <p:bldP spid="16" grpId="0" animBg="1"/>
      <p:bldP spid="19" grpId="0"/>
      <p:bldP spid="20" grpId="0" animBg="1"/>
    </p:bldLst>
  </p:timing>
</p:sld>
</file>

<file path=ppt/theme/theme1.xml><?xml version="1.0" encoding="utf-8"?>
<a:theme xmlns:a="http://schemas.openxmlformats.org/drawingml/2006/main" name="JPA Master PowerPoint">
  <a:themeElements>
    <a:clrScheme name="Custom 14">
      <a:dk1>
        <a:sysClr val="windowText" lastClr="000000"/>
      </a:dk1>
      <a:lt1>
        <a:sysClr val="window" lastClr="FFFFFF"/>
      </a:lt1>
      <a:dk2>
        <a:srgbClr val="404040"/>
      </a:dk2>
      <a:lt2>
        <a:srgbClr val="E1E1E1"/>
      </a:lt2>
      <a:accent1>
        <a:srgbClr val="CB333B"/>
      </a:accent1>
      <a:accent2>
        <a:srgbClr val="A2AAAD"/>
      </a:accent2>
      <a:accent3>
        <a:srgbClr val="000000"/>
      </a:accent3>
      <a:accent4>
        <a:srgbClr val="F2A900"/>
      </a:accent4>
      <a:accent5>
        <a:srgbClr val="440099"/>
      </a:accent5>
      <a:accent6>
        <a:srgbClr val="872651"/>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JPA Master PowerPoint">
  <a:themeElements>
    <a:clrScheme name="Custom 24">
      <a:dk1>
        <a:sysClr val="windowText" lastClr="000000"/>
      </a:dk1>
      <a:lt1>
        <a:sysClr val="window" lastClr="FFFFFF"/>
      </a:lt1>
      <a:dk2>
        <a:srgbClr val="404040"/>
      </a:dk2>
      <a:lt2>
        <a:srgbClr val="E1E1E1"/>
      </a:lt2>
      <a:accent1>
        <a:srgbClr val="CB333B"/>
      </a:accent1>
      <a:accent2>
        <a:srgbClr val="A2AAAD"/>
      </a:accent2>
      <a:accent3>
        <a:srgbClr val="F2A900"/>
      </a:accent3>
      <a:accent4>
        <a:srgbClr val="872651"/>
      </a:accent4>
      <a:accent5>
        <a:srgbClr val="440099"/>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eede3e04-ef7f-43f3-975e-805c0c5f1e83">General Resources</Category>
    <SharedWithUsers xmlns="a9883a9a-8dc4-4a0a-a402-25be3a23f551">
      <UserInfo>
        <DisplayName>Ben Green</DisplayName>
        <AccountId>1449</AccountId>
        <AccountType/>
      </UserInfo>
      <UserInfo>
        <DisplayName>Kathleen Elliott</DisplayName>
        <AccountId>26</AccountId>
        <AccountType/>
      </UserInfo>
      <UserInfo>
        <DisplayName>Berna Diehl</DisplayName>
        <AccountId>36</AccountId>
        <AccountType/>
      </UserInfo>
      <UserInfo>
        <DisplayName>Patrick Brady</DisplayName>
        <AccountId>462</AccountId>
        <AccountType/>
      </UserInfo>
      <UserInfo>
        <DisplayName>Adam Pawluk</DisplayName>
        <AccountId>3416</AccountId>
        <AccountType/>
      </UserInfo>
      <UserInfo>
        <DisplayName>Michael O'Brien</DisplayName>
        <AccountId>862</AccountId>
        <AccountType/>
      </UserInfo>
      <UserInfo>
        <DisplayName>David Connolly</DisplayName>
        <AccountId>1232</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369C198E5EA0446B48A258369EB929D" ma:contentTypeVersion="8" ma:contentTypeDescription="Create a new document." ma:contentTypeScope="" ma:versionID="d872bdd14c10ad67b43240066461caaa">
  <xsd:schema xmlns:xsd="http://www.w3.org/2001/XMLSchema" xmlns:xs="http://www.w3.org/2001/XMLSchema" xmlns:p="http://schemas.microsoft.com/office/2006/metadata/properties" xmlns:ns2="a9883a9a-8dc4-4a0a-a402-25be3a23f551" xmlns:ns3="eede3e04-ef7f-43f3-975e-805c0c5f1e83" targetNamespace="http://schemas.microsoft.com/office/2006/metadata/properties" ma:root="true" ma:fieldsID="f389de775f37ae22da9ad2814c85c47e" ns2:_="" ns3:_="">
    <xsd:import namespace="a9883a9a-8dc4-4a0a-a402-25be3a23f551"/>
    <xsd:import namespace="eede3e04-ef7f-43f3-975e-805c0c5f1e83"/>
    <xsd:element name="properties">
      <xsd:complexType>
        <xsd:sequence>
          <xsd:element name="documentManagement">
            <xsd:complexType>
              <xsd:all>
                <xsd:element ref="ns2:SharedWithUsers" minOccurs="0"/>
                <xsd:element ref="ns2:SharingHintHash" minOccurs="0"/>
                <xsd:element ref="ns3:Category"/>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83a9a-8dc4-4a0a-a402-25be3a23f55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de3e04-ef7f-43f3-975e-805c0c5f1e83" elementFormDefault="qualified">
    <xsd:import namespace="http://schemas.microsoft.com/office/2006/documentManagement/types"/>
    <xsd:import namespace="http://schemas.microsoft.com/office/infopath/2007/PartnerControls"/>
    <xsd:element name="Category" ma:index="10" ma:displayName="Category" ma:format="Dropdown" ma:internalName="Category">
      <xsd:simpleType>
        <xsd:restriction base="dms:Choice">
          <xsd:enumeration value="Analytics Tools"/>
          <xsd:enumeration value="Digital Projects"/>
          <xsd:enumeration value="Fun Committee"/>
          <xsd:enumeration value="General Resources"/>
          <xsd:enumeration value="Media Monitoring"/>
          <xsd:enumeration value="Video Resources"/>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6292BCB-21BD-4E6D-8B29-5908CEB9F9EE}">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a9883a9a-8dc4-4a0a-a402-25be3a23f551"/>
    <ds:schemaRef ds:uri="eede3e04-ef7f-43f3-975e-805c0c5f1e83"/>
    <ds:schemaRef ds:uri="http://purl.org/dc/elements/1.1/"/>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D26B4617-3B28-4E2E-AF19-216BC1A84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83a9a-8dc4-4a0a-a402-25be3a23f551"/>
    <ds:schemaRef ds:uri="eede3e04-ef7f-43f3-975e-805c0c5f1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CFBA306-A956-431E-A2FB-DCA1445F37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14070</TotalTime>
  <Words>1131</Words>
  <Application>Microsoft Macintosh PowerPoint</Application>
  <PresentationFormat>On-screen Show (16:9)</PresentationFormat>
  <Paragraphs>282</Paragraphs>
  <Slides>17</Slides>
  <Notes>12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17</vt:i4>
      </vt:variant>
    </vt:vector>
  </HeadingPairs>
  <TitlesOfParts>
    <vt:vector size="30" baseType="lpstr">
      <vt:lpstr>MS PGothic</vt:lpstr>
      <vt:lpstr>MS PGothic</vt:lpstr>
      <vt:lpstr>Apple Chancery</vt:lpstr>
      <vt:lpstr>Arial</vt:lpstr>
      <vt:lpstr>Athelas</vt:lpstr>
      <vt:lpstr>Calibri</vt:lpstr>
      <vt:lpstr>Century</vt:lpstr>
      <vt:lpstr>Century Gothic</vt:lpstr>
      <vt:lpstr>Roboto Light</vt:lpstr>
      <vt:lpstr>Roboto Regular</vt:lpstr>
      <vt:lpstr>Wingdings</vt:lpstr>
      <vt:lpstr>JPA Master PowerPoint</vt:lpstr>
      <vt:lpstr>1_JPA Master PowerPoint</vt:lpstr>
      <vt:lpstr>PowerPoint Presentation</vt:lpstr>
      <vt:lpstr>Importance of Length of Stay Prediction</vt:lpstr>
      <vt:lpstr>Dataset : Physionet2012 Challenge</vt:lpstr>
      <vt:lpstr>Regression Task, Big Picture</vt:lpstr>
      <vt:lpstr>Baseline Models (5 regression models)</vt:lpstr>
      <vt:lpstr>Motivation for HMM, Intuition for overlapping</vt:lpstr>
      <vt:lpstr>HMM Model Big Picture</vt:lpstr>
      <vt:lpstr>Design choices-Non/Overlapping time windows</vt:lpstr>
      <vt:lpstr>Design choices - Optimum # of states</vt:lpstr>
      <vt:lpstr>RMSE Comparison</vt:lpstr>
      <vt:lpstr>Combining ICU type</vt:lpstr>
      <vt:lpstr>Interpretability</vt:lpstr>
      <vt:lpstr>Limitations, Conclusion and Future Work </vt:lpstr>
      <vt:lpstr>PowerPoint Presentation</vt:lpstr>
      <vt:lpstr>Design choices-Non/Overlapping time windows-continued</vt:lpstr>
      <vt:lpstr>Motivation, The case for HMM</vt:lpstr>
      <vt:lpstr>Design choices-Non/Overlapping time windows- continued</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JPA Guest</dc:creator>
  <cp:lastModifiedBy>Microsoft Office User</cp:lastModifiedBy>
  <cp:revision>267</cp:revision>
  <dcterms:modified xsi:type="dcterms:W3CDTF">2019-03-13T20:54:51Z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0x0101003369C198E5EA0446B48A258369EB929D</vt:lpwstr>
  </property>
</Properties>
</file>